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431" r:id="rId3"/>
    <p:sldId id="257" r:id="rId4"/>
    <p:sldId id="329" r:id="rId5"/>
    <p:sldId id="433" r:id="rId6"/>
    <p:sldId id="434" r:id="rId7"/>
    <p:sldId id="435" r:id="rId8"/>
    <p:sldId id="436" r:id="rId9"/>
    <p:sldId id="437" r:id="rId10"/>
    <p:sldId id="438" r:id="rId11"/>
    <p:sldId id="439" r:id="rId12"/>
    <p:sldId id="432" r:id="rId13"/>
    <p:sldId id="333" r:id="rId14"/>
    <p:sldId id="422" r:id="rId15"/>
    <p:sldId id="429" r:id="rId16"/>
    <p:sldId id="428" r:id="rId17"/>
    <p:sldId id="423" r:id="rId18"/>
    <p:sldId id="424" r:id="rId19"/>
    <p:sldId id="425" r:id="rId20"/>
    <p:sldId id="426" r:id="rId21"/>
    <p:sldId id="427" r:id="rId22"/>
    <p:sldId id="313" r:id="rId23"/>
    <p:sldId id="317" r:id="rId24"/>
    <p:sldId id="415" r:id="rId25"/>
    <p:sldId id="409" r:id="rId26"/>
    <p:sldId id="410" r:id="rId27"/>
    <p:sldId id="412" r:id="rId28"/>
    <p:sldId id="418" r:id="rId29"/>
    <p:sldId id="430" r:id="rId30"/>
    <p:sldId id="416" r:id="rId31"/>
    <p:sldId id="417" r:id="rId32"/>
    <p:sldId id="419" r:id="rId33"/>
    <p:sldId id="420" r:id="rId34"/>
    <p:sldId id="421" r:id="rId35"/>
    <p:sldId id="307" r:id="rId36"/>
    <p:sldId id="316" r:id="rId37"/>
    <p:sldId id="315" r:id="rId38"/>
    <p:sldId id="258" r:id="rId39"/>
    <p:sldId id="330" r:id="rId40"/>
    <p:sldId id="33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58"/>
    <p:restoredTop sz="94689"/>
  </p:normalViewPr>
  <p:slideViewPr>
    <p:cSldViewPr snapToGrid="0" snapToObjects="1">
      <p:cViewPr varScale="1">
        <p:scale>
          <a:sx n="148" d="100"/>
          <a:sy n="148" d="100"/>
        </p:scale>
        <p:origin x="2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2ABF3-235E-0B46-9FC0-2DA2D39EB2ED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2D2ED-9250-2049-94C7-3C3736BCB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1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rgbClr val="4B3C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Shape 103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927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9" name="Shape 1139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rgbClr val="4B3C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Shape 114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614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88" name="Shape 1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046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10" name="Shape 1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38588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44" name="Shape 1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48807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4EA760E4-2BA7-BE4E-A4FC-4676592368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4767E255-1900-A944-90BD-CFB82EE66A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C3CF1091-160F-534F-AAF3-076B273F6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2D0DA3A-D677-4E46-BB83-0DF6D2DA95E2}" type="slidenum">
              <a:rPr lang="en-US" altLang="en-US">
                <a:latin typeface="Calibri" panose="020F0502020204030204" pitchFamily="34" charset="0"/>
              </a:rPr>
              <a:pPr eaLnBrk="1" hangingPunct="1"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99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B704D1B9-CD62-6040-A40F-E1EDD5A642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AEC6EBCD-176F-0340-8833-610AA2EE99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D96006B2-1343-1546-9F24-3B7C7748D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D4727D-30EE-A14B-9917-9D25ABF6A9FF}" type="slidenum">
              <a:rPr lang="en-US" altLang="en-US">
                <a:latin typeface="Calibri" panose="020F0502020204030204" pitchFamily="34" charset="0"/>
              </a:rPr>
              <a:pPr eaLnBrk="1" hangingPunct="1"/>
              <a:t>36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51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241F5C00-5FBC-B540-81DD-AD77E102C3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C32330AE-6F44-8A4D-A236-131C8BD1311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086D6851-87A9-5144-AA63-4E32BE0FD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AA94CA-47DB-B640-88EF-6E34F7ED90A1}" type="slidenum">
              <a:rPr lang="en-US" altLang="en-US"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9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E523-E862-BD4F-B076-86EF4388F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11D9D-DE9A-8B45-9A66-9BCFB9F94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8EB8B-1D86-6549-B655-151FD5243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CB97B-076E-DC42-A6A4-DE9CA7BA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F6185-5302-D64E-93CB-FD782181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7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9188-1FF4-FB4A-A453-5279F544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99992-B5E4-0E48-9A83-88540B8E5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26EAD-9C4D-F043-8CE4-40834AE5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014EC-5A00-FE4E-9B61-845512ABC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A7DD1-21C0-3240-B4F2-FAFA6B9A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2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25622-52DA-3D42-A268-39E580A83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05175-A7D0-8643-A94D-7DFDCBFC9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7B8C7-624E-9242-AA20-2A841AB5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58DEB-338C-6C4F-96DD-270745F0B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A7F3-E769-B541-8F6B-02883820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08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508000" y="266702"/>
            <a:ext cx="10058869" cy="497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508000" y="6669629"/>
            <a:ext cx="4673600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177" marR="0" indent="-12676" algn="l" rtl="0">
              <a:spcBef>
                <a:spcPts val="0"/>
              </a:spcBef>
              <a:defRPr/>
            </a:lvl2pPr>
            <a:lvl3pPr marL="914353" marR="0" indent="-12653" algn="l" rtl="0">
              <a:spcBef>
                <a:spcPts val="0"/>
              </a:spcBef>
              <a:defRPr/>
            </a:lvl3pPr>
            <a:lvl4pPr marL="1371530" marR="0" indent="-12630" algn="l" rtl="0">
              <a:spcBef>
                <a:spcPts val="0"/>
              </a:spcBef>
              <a:defRPr/>
            </a:lvl4pPr>
            <a:lvl5pPr marL="1828706" marR="0" indent="-12606" algn="l" rtl="0">
              <a:spcBef>
                <a:spcPts val="0"/>
              </a:spcBef>
              <a:defRPr/>
            </a:lvl5pPr>
            <a:lvl6pPr marL="2285883" marR="0" indent="-12582" algn="l" rtl="0">
              <a:spcBef>
                <a:spcPts val="0"/>
              </a:spcBef>
              <a:defRPr/>
            </a:lvl6pPr>
            <a:lvl7pPr marL="2743060" marR="0" indent="-12560" algn="l" rtl="0">
              <a:spcBef>
                <a:spcPts val="0"/>
              </a:spcBef>
              <a:defRPr/>
            </a:lvl7pPr>
            <a:lvl8pPr marL="3200236" marR="0" indent="-12536" algn="l" rtl="0">
              <a:spcBef>
                <a:spcPts val="0"/>
              </a:spcBef>
              <a:defRPr/>
            </a:lvl8pPr>
            <a:lvl9pPr marL="3657413" marR="0" indent="-12513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9023886" y="6669629"/>
            <a:ext cx="2641599" cy="365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/>
              <a:pPr>
                <a:buSzPct val="25000"/>
              </a:pPr>
              <a:t>‹#›</a:t>
            </a:fld>
            <a:endParaRPr lang="en-US"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508002" y="1219200"/>
            <a:ext cx="539608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6254048" y="1219200"/>
            <a:ext cx="539608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18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EA81-B09D-A941-A2F3-06A35EEC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F622A-AB09-E345-93E3-26C06E02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ADC5D-B4C6-7047-9D07-6ED58455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8E990-3317-CC46-A7A8-1DB9C8E9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8084-CC65-3E4C-B35C-5DD7E20A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9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80EB-DDA2-484F-B71E-A7264EE6B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7EBBE-263C-114B-A1E9-DC62125C5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231C1-C2E4-4748-B062-135609BE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9CD9-DA3D-CF41-991F-30F24E4E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57537-6F63-A14C-A630-DE9224E2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3CDF-81D9-DD46-ADDA-3BEE152A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4E83-ABFE-D64B-8FE3-4CEFD684F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C7AE9-4E0A-5B4A-886E-30C90FBC1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C1961-8F0A-474B-9171-1C543BE29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56504-E433-2144-BBF7-EA9B0633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37219-257B-9B40-B90A-3AFED773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63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6A-B813-9F43-B422-FDA4BA3F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AA6F6-A52B-1346-8396-4F78C0512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2F582-5D95-5D44-A84C-53611E49B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46B73-E9E0-3042-82A9-3DD73E7E2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15465-F017-DE47-9F9B-AD4FE765C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E8777-7610-0A40-B812-A381B893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508D27-F3B7-2943-BF93-55A1A663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622AE-06A2-EE48-B9F7-203654213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4849-BD37-A74F-BF42-A676362B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7320C-19CD-2740-AB35-E36BD6788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84334-08B7-5D4F-8032-F4CE2BBC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BB849-77E7-3C41-951A-C736A254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6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6C50B8-1BF4-E94B-8A00-278AC28AB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87D24-77FA-0145-81E8-CF89020E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DF8A-6DA5-DC44-AE5C-2F7693D0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7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FE16-6D29-5942-84FD-8BE1E01B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1F1B-20B1-304D-8CCD-0840F2497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58C11-A9CF-014C-9A9D-4B810275C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98DAE-4F0D-274E-947A-9BC40D8F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C37DB-CC09-3549-87CF-288B529FF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9B26D-E615-5C47-A645-65D12C58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F06-BB8C-3B42-875B-F3C1CF62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8D96E-59EF-CE42-973C-5FA06BC24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48752-A926-E446-93C8-A5717F1D7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0725B-9D39-BE49-9EE5-457DF97E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14004-64B5-CA4C-A153-B545BFB9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445C8-5893-264C-8DA4-EA3DD045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37BE3-F4F1-8244-B960-50334D24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2358-DE21-4245-9AC2-DD561C620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C2F59-EEA6-8C4B-A7E8-CB5DEB763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90D74-8025-2649-9995-F4CA9E797223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3C5C2-9EAE-7F4D-9CBF-D8E9E8CEB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8E417-A0BB-494A-9601-2CFF58572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6FE23-AC0E-6647-BD14-C3AE178B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4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28">
            <a:extLst>
              <a:ext uri="{FF2B5EF4-FFF2-40B4-BE49-F238E27FC236}">
                <a16:creationId xmlns:a16="http://schemas.microsoft.com/office/drawing/2014/main" id="{769CB306-CBC5-AF4E-BEA2-088A5C5AFC66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702733" y="2338007"/>
            <a:ext cx="10515599" cy="2181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582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D205CA-1394-C541-902C-CB031E1E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18" y="0"/>
            <a:ext cx="10421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908BBA-8F05-2A44-9627-84F17016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8" y="0"/>
            <a:ext cx="11382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1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2EA2F0-2D0A-AE43-A1E7-CDDB7DCBE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94" y="0"/>
            <a:ext cx="9094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455C-2100-6D4E-8445-8DC6F21D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Primary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BB163-F433-E44E-9901-72B8D693C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755" y="1185334"/>
            <a:ext cx="11353800" cy="5516606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marL="0" indent="0">
              <a:buNone/>
            </a:pPr>
            <a:endParaRPr lang="en-US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marL="0" indent="0">
              <a:buNone/>
            </a:pPr>
            <a:b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Partition key decides how data is </a:t>
            </a:r>
            <a:r>
              <a:rPr lang="en-US" sz="2400" b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distributed</a:t>
            </a:r>
            <a:b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Clustering key decides how the data is </a:t>
            </a:r>
            <a:r>
              <a:rPr lang="en-US" sz="2400" b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stored</a:t>
            </a: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in the </a:t>
            </a:r>
          </a:p>
          <a:p>
            <a:pPr marL="0" indent="0">
              <a:buNone/>
            </a:pPr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disk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ABDBF788-458C-2F45-8128-F07C9C10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965" y="1185334"/>
            <a:ext cx="3877180" cy="1495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3B5EA1-F9ED-1246-8BB2-D1048D3E6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0303"/>
            <a:ext cx="11832119" cy="20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38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30A6-665F-C84E-BDB4-DE896976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27" y="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Cassandara</a:t>
            </a:r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Storage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CC07A3-8425-9748-844C-1DB30669F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2"/>
            <a:ext cx="12192000" cy="54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7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paper, holding&#10;&#10;Description automatically generated">
            <a:extLst>
              <a:ext uri="{FF2B5EF4-FFF2-40B4-BE49-F238E27FC236}">
                <a16:creationId xmlns:a16="http://schemas.microsoft.com/office/drawing/2014/main" id="{53105B45-A26D-7043-BAD1-8F70C4790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6" y="0"/>
            <a:ext cx="1158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2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993B9AE0-753C-094B-8768-F904A016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10"/>
            <a:ext cx="12192000" cy="63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86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1655CB-6C4B-8142-93FD-3BA930AF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"/>
            <a:ext cx="12192000" cy="68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0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105E6B-5F59-4644-B6DF-4EFB88E7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7"/>
            <a:ext cx="12192000" cy="66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24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holding&#10;&#10;Description automatically generated">
            <a:extLst>
              <a:ext uri="{FF2B5EF4-FFF2-40B4-BE49-F238E27FC236}">
                <a16:creationId xmlns:a16="http://schemas.microsoft.com/office/drawing/2014/main" id="{DC11C8FB-A44D-4740-B484-8D950B77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5" y="0"/>
            <a:ext cx="11921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2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2B55-CAD8-D245-AE97-96F8A886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9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Cassandra goals for the day !!!!!!!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311-E4FB-5C40-8D77-A330FEAF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689"/>
            <a:ext cx="10515600" cy="474327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How data is represented ?</a:t>
            </a:r>
          </a:p>
          <a:p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How data is stored ?</a:t>
            </a:r>
          </a:p>
          <a:p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How data is Read and Written ?</a:t>
            </a:r>
          </a:p>
          <a:p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How to model data in Cassandra ?</a:t>
            </a:r>
            <a:b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Pitfalls</a:t>
            </a:r>
          </a:p>
          <a:p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Execute Queries in Cassandra.</a:t>
            </a:r>
          </a:p>
          <a:p>
            <a:pPr marL="0" indent="0">
              <a:buNone/>
            </a:pPr>
            <a:b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757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397599-3866-F543-9624-53F8B571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09" y="0"/>
            <a:ext cx="11612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1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AAF26-1E62-0646-92EC-5739425F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91"/>
            <a:ext cx="12192000" cy="677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73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title"/>
          </p:nvPr>
        </p:nvSpPr>
        <p:spPr>
          <a:xfrm>
            <a:off x="445892" y="189069"/>
            <a:ext cx="7544152" cy="4977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91425" bIns="0" rtlCol="0" anchor="t" anchorCtr="0">
            <a:noAutofit/>
          </a:bodyPr>
          <a:lstStyle/>
          <a:p>
            <a:pPr>
              <a:buClr>
                <a:srgbClr val="237A97"/>
              </a:buClr>
              <a:buSzPct val="25000"/>
            </a:pPr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ea typeface="Arial"/>
                <a:cs typeface="Aharoni" panose="02010803020104030203" pitchFamily="2" charset="-79"/>
                <a:sym typeface="Arial"/>
              </a:rPr>
              <a:t>How Writes Happen</a:t>
            </a:r>
          </a:p>
        </p:txBody>
      </p:sp>
      <p:sp>
        <p:nvSpPr>
          <p:cNvPr id="1012" name="Shape 1012"/>
          <p:cNvSpPr txBox="1">
            <a:spLocks noGrp="1"/>
          </p:cNvSpPr>
          <p:nvPr>
            <p:ph type="sldNum" idx="12"/>
          </p:nvPr>
        </p:nvSpPr>
        <p:spPr>
          <a:xfrm>
            <a:off x="8291915" y="6669629"/>
            <a:ext cx="1981199" cy="3657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/>
              <a:pPr>
                <a:buSzPct val="25000"/>
              </a:pPr>
              <a:t>22</a:t>
            </a:fld>
            <a:endParaRPr lang="en-US"/>
          </a:p>
        </p:txBody>
      </p:sp>
      <p:sp>
        <p:nvSpPr>
          <p:cNvPr id="1013" name="Shape 1013"/>
          <p:cNvSpPr/>
          <p:nvPr/>
        </p:nvSpPr>
        <p:spPr>
          <a:xfrm>
            <a:off x="4368216" y="1117267"/>
            <a:ext cx="5211958" cy="5211958"/>
          </a:xfrm>
          <a:prstGeom prst="flowChartConnector">
            <a:avLst/>
          </a:prstGeom>
          <a:noFill/>
          <a:ln w="127000" cap="flat">
            <a:solidFill>
              <a:srgbClr val="B65B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014" name="Shape 1014"/>
          <p:cNvCxnSpPr>
            <a:stCxn id="1013" idx="2"/>
            <a:endCxn id="1013" idx="6"/>
          </p:cNvCxnSpPr>
          <p:nvPr/>
        </p:nvCxnSpPr>
        <p:spPr>
          <a:xfrm>
            <a:off x="4368216" y="3723246"/>
            <a:ext cx="5211900" cy="0"/>
          </a:xfrm>
          <a:prstGeom prst="straightConnector1">
            <a:avLst/>
          </a:prstGeom>
          <a:noFill/>
          <a:ln w="88900" cap="flat">
            <a:solidFill>
              <a:srgbClr val="B65B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5" name="Shape 1015"/>
          <p:cNvSpPr txBox="1">
            <a:spLocks noGrp="1"/>
          </p:cNvSpPr>
          <p:nvPr>
            <p:ph type="body" idx="1"/>
          </p:nvPr>
        </p:nvSpPr>
        <p:spPr>
          <a:xfrm>
            <a:off x="4516601" y="3345561"/>
            <a:ext cx="1289467" cy="28507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91425" bIns="0" rtlCol="0" anchor="t" anchorCtr="0">
            <a:noAutofit/>
          </a:bodyPr>
          <a:lstStyle/>
          <a:p>
            <a:pPr marL="0" indent="0">
              <a:buClr>
                <a:schemeClr val="accent1"/>
              </a:buClr>
              <a:buSzPct val="25000"/>
              <a:buNone/>
            </a:pPr>
            <a:r>
              <a:rPr lang="en-US" sz="1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</a:p>
        </p:txBody>
      </p:sp>
      <p:sp>
        <p:nvSpPr>
          <p:cNvPr id="1016" name="Shape 1016"/>
          <p:cNvSpPr txBox="1">
            <a:spLocks noGrp="1"/>
          </p:cNvSpPr>
          <p:nvPr>
            <p:ph type="body" idx="2"/>
          </p:nvPr>
        </p:nvSpPr>
        <p:spPr>
          <a:xfrm>
            <a:off x="4497372" y="3854738"/>
            <a:ext cx="1623555" cy="29834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91425" bIns="0" rtlCol="0" anchor="t" anchorCtr="0">
            <a:noAutofit/>
          </a:bodyPr>
          <a:lstStyle/>
          <a:p>
            <a:pPr marL="0" indent="0">
              <a:buClr>
                <a:schemeClr val="accent1"/>
              </a:buClr>
              <a:buSzPct val="25000"/>
              <a:buNone/>
            </a:pPr>
            <a:r>
              <a:rPr lang="en-US" sz="1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disk or SSD</a:t>
            </a:r>
          </a:p>
        </p:txBody>
      </p:sp>
      <p:sp>
        <p:nvSpPr>
          <p:cNvPr id="1017" name="Shape 1017"/>
          <p:cNvSpPr/>
          <p:nvPr/>
        </p:nvSpPr>
        <p:spPr>
          <a:xfrm>
            <a:off x="5946024" y="2719922"/>
            <a:ext cx="1549783" cy="414172"/>
          </a:xfrm>
          <a:prstGeom prst="roundRect">
            <a:avLst>
              <a:gd name="adj" fmla="val 16667"/>
            </a:avLst>
          </a:prstGeom>
          <a:solidFill>
            <a:srgbClr val="217B99"/>
          </a:solidFill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memtable</a:t>
            </a:r>
            <a:r>
              <a:rPr lang="en-US" b="1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A</a:t>
            </a:r>
          </a:p>
        </p:txBody>
      </p:sp>
      <p:sp>
        <p:nvSpPr>
          <p:cNvPr id="1018" name="Shape 1018"/>
          <p:cNvSpPr/>
          <p:nvPr/>
        </p:nvSpPr>
        <p:spPr>
          <a:xfrm>
            <a:off x="6412238" y="4285050"/>
            <a:ext cx="1228631" cy="414172"/>
          </a:xfrm>
          <a:prstGeom prst="roundRect">
            <a:avLst>
              <a:gd name="adj" fmla="val 16667"/>
            </a:avLst>
          </a:prstGeom>
          <a:solidFill>
            <a:srgbClr val="217B99"/>
          </a:solidFill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sstable A</a:t>
            </a:r>
          </a:p>
        </p:txBody>
      </p:sp>
      <p:cxnSp>
        <p:nvCxnSpPr>
          <p:cNvPr id="1019" name="Shape 1019"/>
          <p:cNvCxnSpPr/>
          <p:nvPr/>
        </p:nvCxnSpPr>
        <p:spPr>
          <a:xfrm rot="10800000">
            <a:off x="4347228" y="902682"/>
            <a:ext cx="1154478" cy="640271"/>
          </a:xfrm>
          <a:prstGeom prst="straightConnector1">
            <a:avLst/>
          </a:prstGeom>
          <a:noFill/>
          <a:ln w="38100" cap="flat">
            <a:solidFill>
              <a:srgbClr val="B65B32"/>
            </a:solidFill>
            <a:prstDash val="solid"/>
            <a:round/>
            <a:headEnd type="stealth" w="lg" len="lg"/>
            <a:tailEnd type="none" w="med" len="med"/>
          </a:ln>
        </p:spPr>
      </p:cxnSp>
      <p:sp>
        <p:nvSpPr>
          <p:cNvPr id="1020" name="Shape 1020"/>
          <p:cNvSpPr txBox="1">
            <a:spLocks noGrp="1"/>
          </p:cNvSpPr>
          <p:nvPr>
            <p:ph type="body" idx="3"/>
          </p:nvPr>
        </p:nvSpPr>
        <p:spPr>
          <a:xfrm>
            <a:off x="4217968" y="1189144"/>
            <a:ext cx="1031850" cy="395794"/>
          </a:xfrm>
          <a:prstGeom prst="rect">
            <a:avLst/>
          </a:prstGeom>
          <a:noFill/>
          <a:ln>
            <a:noFill/>
          </a:ln>
        </p:spPr>
        <p:txBody>
          <a:bodyPr lIns="0" tIns="0" rIns="91425" bIns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  <a:buSzPct val="25000"/>
              <a:buNone/>
            </a:pPr>
            <a:r>
              <a:rPr lang="en-US" sz="2400" b="1" dirty="0">
                <a:solidFill>
                  <a:srgbClr val="217B99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1021" name="Shape 1021"/>
          <p:cNvSpPr/>
          <p:nvPr/>
        </p:nvSpPr>
        <p:spPr>
          <a:xfrm>
            <a:off x="7590262" y="2714880"/>
            <a:ext cx="1563794" cy="414172"/>
          </a:xfrm>
          <a:prstGeom prst="roundRect">
            <a:avLst>
              <a:gd name="adj" fmla="val 16667"/>
            </a:avLst>
          </a:prstGeom>
          <a:solidFill>
            <a:srgbClr val="217B99"/>
          </a:solidFill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memtable B</a:t>
            </a:r>
          </a:p>
        </p:txBody>
      </p:sp>
      <p:sp>
        <p:nvSpPr>
          <p:cNvPr id="1022" name="Shape 1022"/>
          <p:cNvSpPr/>
          <p:nvPr/>
        </p:nvSpPr>
        <p:spPr>
          <a:xfrm>
            <a:off x="7918524" y="4290503"/>
            <a:ext cx="1228631" cy="414172"/>
          </a:xfrm>
          <a:prstGeom prst="roundRect">
            <a:avLst>
              <a:gd name="adj" fmla="val 16667"/>
            </a:avLst>
          </a:prstGeom>
          <a:solidFill>
            <a:srgbClr val="217B99"/>
          </a:solidFill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sstable B</a:t>
            </a:r>
          </a:p>
        </p:txBody>
      </p:sp>
      <p:sp>
        <p:nvSpPr>
          <p:cNvPr id="1023" name="Shape 1023"/>
          <p:cNvSpPr/>
          <p:nvPr/>
        </p:nvSpPr>
        <p:spPr>
          <a:xfrm>
            <a:off x="4871990" y="4282480"/>
            <a:ext cx="1448347" cy="755730"/>
          </a:xfrm>
          <a:prstGeom prst="parallelogram">
            <a:avLst>
              <a:gd name="adj" fmla="val 9615"/>
            </a:avLst>
          </a:prstGeom>
          <a:solidFill>
            <a:srgbClr val="217B99"/>
          </a:solidFill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commit log</a:t>
            </a:r>
          </a:p>
        </p:txBody>
      </p:sp>
      <p:sp>
        <p:nvSpPr>
          <p:cNvPr id="1024" name="Shape 1024"/>
          <p:cNvSpPr txBox="1"/>
          <p:nvPr/>
        </p:nvSpPr>
        <p:spPr>
          <a:xfrm>
            <a:off x="3646704" y="1007020"/>
            <a:ext cx="635023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4000" dirty="0">
                <a:solidFill>
                  <a:srgbClr val="27C70E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</a:p>
        </p:txBody>
      </p:sp>
      <p:sp>
        <p:nvSpPr>
          <p:cNvPr id="1025" name="Shape 1025"/>
          <p:cNvSpPr txBox="1">
            <a:spLocks noGrp="1"/>
          </p:cNvSpPr>
          <p:nvPr>
            <p:ph type="body" idx="4"/>
          </p:nvPr>
        </p:nvSpPr>
        <p:spPr>
          <a:xfrm>
            <a:off x="5508622" y="5061906"/>
            <a:ext cx="1063601" cy="285071"/>
          </a:xfrm>
          <a:prstGeom prst="rect">
            <a:avLst/>
          </a:prstGeom>
          <a:noFill/>
          <a:ln>
            <a:noFill/>
          </a:ln>
        </p:spPr>
        <p:txBody>
          <a:bodyPr lIns="0" tIns="0" rIns="91425" bIns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  <a:buSzPct val="25000"/>
              <a:buNone/>
            </a:pPr>
            <a:r>
              <a:rPr lang="en-US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append</a:t>
            </a:r>
          </a:p>
          <a:p>
            <a:pPr marL="0" indent="0">
              <a:spcBef>
                <a:spcPts val="600"/>
              </a:spcBef>
              <a:buClr>
                <a:schemeClr val="accent1"/>
              </a:buClr>
              <a:buSzPct val="25000"/>
              <a:buNone/>
            </a:pPr>
            <a:r>
              <a:rPr lang="en-US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fsynch</a:t>
            </a:r>
          </a:p>
        </p:txBody>
      </p:sp>
      <p:sp>
        <p:nvSpPr>
          <p:cNvPr id="1026" name="Shape 1026"/>
          <p:cNvSpPr/>
          <p:nvPr/>
        </p:nvSpPr>
        <p:spPr>
          <a:xfrm>
            <a:off x="5543688" y="1605930"/>
            <a:ext cx="2770749" cy="1091611"/>
          </a:xfrm>
          <a:custGeom>
            <a:avLst/>
            <a:gdLst/>
            <a:ahLst/>
            <a:cxnLst/>
            <a:rect l="0" t="0" r="0" b="0"/>
            <a:pathLst>
              <a:path w="2770750" h="1091612" extrusionOk="0">
                <a:moveTo>
                  <a:pt x="0" y="0"/>
                </a:moveTo>
                <a:cubicBezTo>
                  <a:pt x="787144" y="118958"/>
                  <a:pt x="1574289" y="237916"/>
                  <a:pt x="2036081" y="419851"/>
                </a:cubicBezTo>
                <a:cubicBezTo>
                  <a:pt x="2497873" y="601786"/>
                  <a:pt x="2770750" y="1091612"/>
                  <a:pt x="2770750" y="1091612"/>
                </a:cubicBezTo>
              </a:path>
            </a:pathLst>
          </a:custGeom>
          <a:noFill/>
          <a:ln w="381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5522696" y="1637417"/>
            <a:ext cx="503772" cy="2624066"/>
          </a:xfrm>
          <a:custGeom>
            <a:avLst/>
            <a:gdLst/>
            <a:ahLst/>
            <a:cxnLst/>
            <a:rect l="0" t="0" r="0" b="0"/>
            <a:pathLst>
              <a:path w="503773" h="2624067" extrusionOk="0">
                <a:moveTo>
                  <a:pt x="0" y="0"/>
                </a:moveTo>
                <a:cubicBezTo>
                  <a:pt x="68219" y="573796"/>
                  <a:pt x="136439" y="1147593"/>
                  <a:pt x="220401" y="1584937"/>
                </a:cubicBezTo>
                <a:cubicBezTo>
                  <a:pt x="304363" y="2022281"/>
                  <a:pt x="453046" y="2449129"/>
                  <a:pt x="503773" y="2624067"/>
                </a:cubicBezTo>
              </a:path>
            </a:pathLst>
          </a:custGeom>
          <a:noFill/>
          <a:ln w="381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8" name="Shape 1028"/>
          <p:cNvSpPr/>
          <p:nvPr/>
        </p:nvSpPr>
        <p:spPr>
          <a:xfrm>
            <a:off x="8419386" y="3148882"/>
            <a:ext cx="147105" cy="1112603"/>
          </a:xfrm>
          <a:custGeom>
            <a:avLst/>
            <a:gdLst/>
            <a:ahLst/>
            <a:cxnLst/>
            <a:rect l="0" t="0" r="0" b="0"/>
            <a:pathLst>
              <a:path w="147106" h="1112604" extrusionOk="0">
                <a:moveTo>
                  <a:pt x="0" y="0"/>
                </a:moveTo>
                <a:cubicBezTo>
                  <a:pt x="50727" y="258908"/>
                  <a:pt x="101455" y="517816"/>
                  <a:pt x="125944" y="703250"/>
                </a:cubicBezTo>
                <a:cubicBezTo>
                  <a:pt x="150433" y="888684"/>
                  <a:pt x="146934" y="1112604"/>
                  <a:pt x="146934" y="1112604"/>
                </a:cubicBezTo>
                <a:lnTo>
                  <a:pt x="146934" y="1112604"/>
                </a:lnTo>
              </a:path>
            </a:pathLst>
          </a:custGeom>
          <a:noFill/>
          <a:ln w="381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1699941" y="1609674"/>
            <a:ext cx="3612850" cy="381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lIns="38075" tIns="38075" rIns="38075" bIns="3807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INTO </a:t>
            </a:r>
            <a:r>
              <a:rPr lang="en-U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email_users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(domain, user, username) 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 ('@datastax.com',’</a:t>
            </a:r>
            <a:r>
              <a:rPr lang="en-U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rreffner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', ’</a:t>
            </a:r>
            <a:r>
              <a:rPr lang="en-U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rreffner@datastax.com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');</a:t>
            </a:r>
          </a:p>
        </p:txBody>
      </p:sp>
      <p:sp>
        <p:nvSpPr>
          <p:cNvPr id="1030" name="Shape 1030"/>
          <p:cNvSpPr txBox="1">
            <a:spLocks noGrp="1"/>
          </p:cNvSpPr>
          <p:nvPr>
            <p:ph type="body" idx="5"/>
          </p:nvPr>
        </p:nvSpPr>
        <p:spPr>
          <a:xfrm>
            <a:off x="1914210" y="4846935"/>
            <a:ext cx="2831836" cy="1450826"/>
          </a:xfrm>
          <a:prstGeom prst="rect">
            <a:avLst/>
          </a:prstGeom>
          <a:noFill/>
          <a:ln>
            <a:noFill/>
          </a:ln>
        </p:spPr>
        <p:txBody>
          <a:bodyPr lIns="0" tIns="0" rIns="91425" bIns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  <a:buSzPct val="25000"/>
              <a:buNone/>
            </a:pPr>
            <a:r>
              <a:rPr lang="en-US" sz="16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Compaction</a:t>
            </a:r>
          </a:p>
          <a:p>
            <a:pPr marL="285736" indent="-285736">
              <a:spcBef>
                <a:spcPts val="600"/>
              </a:spcBef>
              <a:buClr>
                <a:schemeClr val="accent1"/>
              </a:buClr>
              <a:buSzPct val="76000"/>
              <a:buFont typeface="Arial"/>
              <a:buChar char="•"/>
            </a:pPr>
            <a:r>
              <a:rPr lang="en-US" sz="16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Merge </a:t>
            </a:r>
            <a:r>
              <a:rPr lang="en-US" sz="16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sstables</a:t>
            </a:r>
            <a:endParaRPr lang="en-US" sz="16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36" indent="-285736">
              <a:spcBef>
                <a:spcPts val="600"/>
              </a:spcBef>
              <a:buClr>
                <a:schemeClr val="accent1"/>
              </a:buClr>
              <a:buSzPct val="76000"/>
              <a:buFont typeface="Arial"/>
              <a:buChar char="•"/>
            </a:pPr>
            <a:r>
              <a:rPr lang="en-US" sz="16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Evict tombstones</a:t>
            </a:r>
          </a:p>
          <a:p>
            <a:pPr marL="285736" indent="-285736">
              <a:spcBef>
                <a:spcPts val="600"/>
              </a:spcBef>
              <a:buClr>
                <a:schemeClr val="accent1"/>
              </a:buClr>
              <a:buSzPct val="76000"/>
              <a:buFont typeface="Arial"/>
              <a:buChar char="•"/>
            </a:pPr>
            <a:r>
              <a:rPr lang="en-US" sz="16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Rebuild indexes</a:t>
            </a:r>
          </a:p>
          <a:p>
            <a:pPr marL="285736" indent="-285736">
              <a:spcBef>
                <a:spcPts val="600"/>
              </a:spcBef>
              <a:buClr>
                <a:schemeClr val="accent1"/>
              </a:buClr>
              <a:buSzPct val="76000"/>
              <a:buFont typeface="Arial"/>
              <a:buChar char="•"/>
            </a:pPr>
            <a:r>
              <a:rPr lang="en-US" sz="16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Is a background process</a:t>
            </a:r>
          </a:p>
        </p:txBody>
      </p:sp>
      <p:sp>
        <p:nvSpPr>
          <p:cNvPr id="1031" name="Shape 1031"/>
          <p:cNvSpPr/>
          <p:nvPr/>
        </p:nvSpPr>
        <p:spPr>
          <a:xfrm>
            <a:off x="3644042" y="4723322"/>
            <a:ext cx="4890792" cy="1250547"/>
          </a:xfrm>
          <a:custGeom>
            <a:avLst/>
            <a:gdLst/>
            <a:ahLst/>
            <a:cxnLst/>
            <a:rect l="0" t="0" r="0" b="0"/>
            <a:pathLst>
              <a:path w="4649402" h="1135089" extrusionOk="0">
                <a:moveTo>
                  <a:pt x="4649402" y="0"/>
                </a:moveTo>
                <a:cubicBezTo>
                  <a:pt x="4102773" y="545806"/>
                  <a:pt x="3556145" y="1091612"/>
                  <a:pt x="2781245" y="1133597"/>
                </a:cubicBezTo>
                <a:cubicBezTo>
                  <a:pt x="2006345" y="1175582"/>
                  <a:pt x="342845" y="318387"/>
                  <a:pt x="0" y="251911"/>
                </a:cubicBezTo>
              </a:path>
            </a:pathLst>
          </a:custGeom>
          <a:noFill/>
          <a:ln w="38100" cap="flat">
            <a:solidFill>
              <a:srgbClr val="BFBFB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7850526" y="4684319"/>
            <a:ext cx="1228631" cy="414172"/>
          </a:xfrm>
          <a:prstGeom prst="roundRect">
            <a:avLst>
              <a:gd name="adj" fmla="val 16667"/>
            </a:avLst>
          </a:prstGeom>
          <a:solidFill>
            <a:srgbClr val="217B99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sstable B</a:t>
            </a:r>
          </a:p>
        </p:txBody>
      </p:sp>
      <p:sp>
        <p:nvSpPr>
          <p:cNvPr id="1033" name="Shape 1033"/>
          <p:cNvSpPr/>
          <p:nvPr/>
        </p:nvSpPr>
        <p:spPr>
          <a:xfrm>
            <a:off x="7732167" y="4284276"/>
            <a:ext cx="1563794" cy="414172"/>
          </a:xfrm>
          <a:prstGeom prst="roundRect">
            <a:avLst>
              <a:gd name="adj" fmla="val 16667"/>
            </a:avLst>
          </a:prstGeom>
          <a:solidFill>
            <a:srgbClr val="217B99"/>
          </a:solidFill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sstable B v2</a:t>
            </a:r>
          </a:p>
        </p:txBody>
      </p:sp>
      <p:sp>
        <p:nvSpPr>
          <p:cNvPr id="1034" name="Shape 1034"/>
          <p:cNvSpPr txBox="1">
            <a:spLocks noGrp="1"/>
          </p:cNvSpPr>
          <p:nvPr>
            <p:ph type="body" idx="6"/>
          </p:nvPr>
        </p:nvSpPr>
        <p:spPr>
          <a:xfrm>
            <a:off x="9036801" y="5569378"/>
            <a:ext cx="1441193" cy="311050"/>
          </a:xfrm>
          <a:prstGeom prst="rect">
            <a:avLst/>
          </a:prstGeom>
          <a:noFill/>
          <a:ln>
            <a:noFill/>
          </a:ln>
        </p:spPr>
        <p:txBody>
          <a:bodyPr lIns="0" tIns="0" rIns="91425" bIns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  <a:buSzPct val="25000"/>
              <a:buNone/>
            </a:pPr>
            <a:r>
              <a:rPr lang="en-US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SSTables are immutable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939E0B-75F1-5E49-B770-76AF5981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34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1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"/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"/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"/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/>
          <p:nvPr/>
        </p:nvSpPr>
        <p:spPr>
          <a:xfrm>
            <a:off x="5722108" y="1857840"/>
            <a:ext cx="230895" cy="1616426"/>
          </a:xfrm>
          <a:custGeom>
            <a:avLst/>
            <a:gdLst/>
            <a:ahLst/>
            <a:cxnLst/>
            <a:rect l="0" t="0" r="0" b="0"/>
            <a:pathLst>
              <a:path w="793022" h="2445631" extrusionOk="0">
                <a:moveTo>
                  <a:pt x="793022" y="2445631"/>
                </a:moveTo>
                <a:cubicBezTo>
                  <a:pt x="538511" y="2309180"/>
                  <a:pt x="284001" y="2172729"/>
                  <a:pt x="152810" y="1952307"/>
                </a:cubicBezTo>
                <a:cubicBezTo>
                  <a:pt x="21619" y="1731885"/>
                  <a:pt x="26868" y="1448486"/>
                  <a:pt x="5877" y="1123101"/>
                </a:cubicBezTo>
                <a:cubicBezTo>
                  <a:pt x="-15114" y="797716"/>
                  <a:pt x="26867" y="0"/>
                  <a:pt x="26867" y="0"/>
                </a:cubicBezTo>
              </a:path>
            </a:pathLst>
          </a:custGeom>
          <a:noFill/>
          <a:ln w="38100" cap="flat">
            <a:solidFill>
              <a:srgbClr val="FF70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1" name="Shape 1111"/>
          <p:cNvSpPr txBox="1">
            <a:spLocks noGrp="1"/>
          </p:cNvSpPr>
          <p:nvPr>
            <p:ph type="ftr" idx="11"/>
          </p:nvPr>
        </p:nvSpPr>
        <p:spPr>
          <a:xfrm>
            <a:off x="1905000" y="6669629"/>
            <a:ext cx="3505200" cy="3657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91425" bIns="0" rtlCol="0" anchor="t" anchorCtr="0">
            <a:noAutofit/>
          </a:bodyPr>
          <a:lstStyle/>
          <a:p>
            <a:pPr>
              <a:buSzPct val="25000"/>
            </a:pPr>
            <a:r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</a:p>
        </p:txBody>
      </p:sp>
      <p:sp>
        <p:nvSpPr>
          <p:cNvPr id="1112" name="Shape 1112"/>
          <p:cNvSpPr txBox="1">
            <a:spLocks noGrp="1"/>
          </p:cNvSpPr>
          <p:nvPr>
            <p:ph type="sldNum" idx="12"/>
          </p:nvPr>
        </p:nvSpPr>
        <p:spPr>
          <a:xfrm>
            <a:off x="8291915" y="6669629"/>
            <a:ext cx="1981199" cy="3657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/>
              <a:pPr>
                <a:buSzPct val="25000"/>
              </a:pPr>
              <a:t>23</a:t>
            </a:fld>
            <a:endParaRPr lang="en-US"/>
          </a:p>
        </p:txBody>
      </p:sp>
      <p:sp>
        <p:nvSpPr>
          <p:cNvPr id="1113" name="Shape 1113"/>
          <p:cNvSpPr/>
          <p:nvPr/>
        </p:nvSpPr>
        <p:spPr>
          <a:xfrm>
            <a:off x="4368216" y="1117267"/>
            <a:ext cx="5211958" cy="5211958"/>
          </a:xfrm>
          <a:prstGeom prst="flowChartConnector">
            <a:avLst/>
          </a:prstGeom>
          <a:noFill/>
          <a:ln w="127000" cap="flat">
            <a:solidFill>
              <a:srgbClr val="B65B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114" name="Shape 1114"/>
          <p:cNvCxnSpPr>
            <a:stCxn id="1113" idx="2"/>
            <a:endCxn id="1113" idx="6"/>
          </p:cNvCxnSpPr>
          <p:nvPr/>
        </p:nvCxnSpPr>
        <p:spPr>
          <a:xfrm>
            <a:off x="4368216" y="3723246"/>
            <a:ext cx="5211900" cy="0"/>
          </a:xfrm>
          <a:prstGeom prst="straightConnector1">
            <a:avLst/>
          </a:prstGeom>
          <a:noFill/>
          <a:ln w="88900" cap="flat">
            <a:solidFill>
              <a:srgbClr val="B65B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5" name="Shape 1115"/>
          <p:cNvSpPr txBox="1">
            <a:spLocks noGrp="1"/>
          </p:cNvSpPr>
          <p:nvPr>
            <p:ph type="body" idx="1"/>
          </p:nvPr>
        </p:nvSpPr>
        <p:spPr>
          <a:xfrm>
            <a:off x="4516601" y="3345561"/>
            <a:ext cx="1289467" cy="28507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91425" bIns="0" rtlCol="0" anchor="t" anchorCtr="0">
            <a:noAutofit/>
          </a:bodyPr>
          <a:lstStyle/>
          <a:p>
            <a:pPr marL="0" indent="0">
              <a:buClr>
                <a:schemeClr val="accent1"/>
              </a:buClr>
              <a:buSzPct val="25000"/>
              <a:buNone/>
            </a:pPr>
            <a:r>
              <a:rPr lang="en-US" sz="1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</a:p>
        </p:txBody>
      </p:sp>
      <p:sp>
        <p:nvSpPr>
          <p:cNvPr id="1116" name="Shape 1116"/>
          <p:cNvSpPr txBox="1">
            <a:spLocks noGrp="1"/>
          </p:cNvSpPr>
          <p:nvPr>
            <p:ph type="body" idx="2"/>
          </p:nvPr>
        </p:nvSpPr>
        <p:spPr>
          <a:xfrm>
            <a:off x="4497372" y="3854738"/>
            <a:ext cx="1623555" cy="29834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91425" bIns="0" rtlCol="0" anchor="t" anchorCtr="0">
            <a:noAutofit/>
          </a:bodyPr>
          <a:lstStyle/>
          <a:p>
            <a:pPr marL="0" indent="0">
              <a:buClr>
                <a:schemeClr val="accent1"/>
              </a:buClr>
              <a:buSzPct val="25000"/>
              <a:buNone/>
            </a:pPr>
            <a:r>
              <a:rPr lang="en-US" sz="1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disk or SSD</a:t>
            </a:r>
          </a:p>
        </p:txBody>
      </p:sp>
      <p:sp>
        <p:nvSpPr>
          <p:cNvPr id="1117" name="Shape 1117"/>
          <p:cNvSpPr/>
          <p:nvPr/>
        </p:nvSpPr>
        <p:spPr>
          <a:xfrm>
            <a:off x="5946024" y="1869746"/>
            <a:ext cx="1549783" cy="414172"/>
          </a:xfrm>
          <a:prstGeom prst="roundRect">
            <a:avLst>
              <a:gd name="adj" fmla="val 16667"/>
            </a:avLst>
          </a:prstGeom>
          <a:solidFill>
            <a:srgbClr val="217B99"/>
          </a:solidFill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memtable A</a:t>
            </a:r>
          </a:p>
        </p:txBody>
      </p:sp>
      <p:cxnSp>
        <p:nvCxnSpPr>
          <p:cNvPr id="1118" name="Shape 1118"/>
          <p:cNvCxnSpPr/>
          <p:nvPr/>
        </p:nvCxnSpPr>
        <p:spPr>
          <a:xfrm rot="10800000">
            <a:off x="4347228" y="902682"/>
            <a:ext cx="1154478" cy="640271"/>
          </a:xfrm>
          <a:prstGeom prst="straightConnector1">
            <a:avLst/>
          </a:prstGeom>
          <a:noFill/>
          <a:ln w="38100" cap="flat">
            <a:solidFill>
              <a:srgbClr val="B65B32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119" name="Shape 1119"/>
          <p:cNvSpPr txBox="1">
            <a:spLocks noGrp="1"/>
          </p:cNvSpPr>
          <p:nvPr>
            <p:ph type="body" idx="3"/>
          </p:nvPr>
        </p:nvSpPr>
        <p:spPr>
          <a:xfrm>
            <a:off x="4217968" y="1189144"/>
            <a:ext cx="1031850" cy="395794"/>
          </a:xfrm>
          <a:prstGeom prst="rect">
            <a:avLst/>
          </a:prstGeom>
          <a:noFill/>
          <a:ln>
            <a:noFill/>
          </a:ln>
        </p:spPr>
        <p:txBody>
          <a:bodyPr lIns="0" tIns="0" rIns="91425" bIns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  <a:buSzPct val="25000"/>
              <a:buNone/>
            </a:pPr>
            <a:r>
              <a:rPr lang="en-US" sz="2400" b="1">
                <a:solidFill>
                  <a:srgbClr val="217B99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1120" name="Shape 1120"/>
          <p:cNvSpPr/>
          <p:nvPr/>
        </p:nvSpPr>
        <p:spPr>
          <a:xfrm>
            <a:off x="7590262" y="2714880"/>
            <a:ext cx="1563794" cy="41417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memtable B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3646704" y="1007020"/>
            <a:ext cx="635023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4000">
                <a:solidFill>
                  <a:srgbClr val="27C70E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</a:p>
        </p:txBody>
      </p:sp>
      <p:sp>
        <p:nvSpPr>
          <p:cNvPr id="1122" name="Shape 1122"/>
          <p:cNvSpPr/>
          <p:nvPr/>
        </p:nvSpPr>
        <p:spPr>
          <a:xfrm>
            <a:off x="6782128" y="2445632"/>
            <a:ext cx="293866" cy="1805357"/>
          </a:xfrm>
          <a:custGeom>
            <a:avLst/>
            <a:gdLst/>
            <a:ahLst/>
            <a:cxnLst/>
            <a:rect l="0" t="0" r="0" b="0"/>
            <a:pathLst>
              <a:path w="147106" h="1112604" extrusionOk="0">
                <a:moveTo>
                  <a:pt x="0" y="0"/>
                </a:moveTo>
                <a:cubicBezTo>
                  <a:pt x="50727" y="258908"/>
                  <a:pt x="101455" y="517816"/>
                  <a:pt x="125944" y="703250"/>
                </a:cubicBezTo>
                <a:cubicBezTo>
                  <a:pt x="150433" y="888684"/>
                  <a:pt x="146934" y="1112604"/>
                  <a:pt x="146934" y="1112604"/>
                </a:cubicBezTo>
                <a:lnTo>
                  <a:pt x="146934" y="1112604"/>
                </a:lnTo>
              </a:path>
            </a:pathLst>
          </a:custGeom>
          <a:noFill/>
          <a:ln w="381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23" name="Shape 1123"/>
          <p:cNvSpPr/>
          <p:nvPr/>
        </p:nvSpPr>
        <p:spPr>
          <a:xfrm>
            <a:off x="5940997" y="3229196"/>
            <a:ext cx="1549783" cy="414172"/>
          </a:xfrm>
          <a:prstGeom prst="roundRect">
            <a:avLst>
              <a:gd name="adj" fmla="val 16667"/>
            </a:avLst>
          </a:prstGeom>
          <a:noFill/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rPr>
              <a:t>OS cache</a:t>
            </a:r>
          </a:p>
        </p:txBody>
      </p:sp>
      <p:sp>
        <p:nvSpPr>
          <p:cNvPr id="1124" name="Shape 1124"/>
          <p:cNvSpPr/>
          <p:nvPr/>
        </p:nvSpPr>
        <p:spPr>
          <a:xfrm>
            <a:off x="6485704" y="4285050"/>
            <a:ext cx="1228631" cy="414172"/>
          </a:xfrm>
          <a:prstGeom prst="roundRect">
            <a:avLst>
              <a:gd name="adj" fmla="val 16667"/>
            </a:avLst>
          </a:prstGeom>
          <a:solidFill>
            <a:srgbClr val="217B99"/>
          </a:solidFill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sstable A</a:t>
            </a:r>
          </a:p>
        </p:txBody>
      </p:sp>
      <p:sp>
        <p:nvSpPr>
          <p:cNvPr id="1125" name="Shape 1125"/>
          <p:cNvSpPr/>
          <p:nvPr/>
        </p:nvSpPr>
        <p:spPr>
          <a:xfrm>
            <a:off x="7918524" y="4290503"/>
            <a:ext cx="1228631" cy="41417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sstable B</a:t>
            </a:r>
          </a:p>
        </p:txBody>
      </p:sp>
      <p:sp>
        <p:nvSpPr>
          <p:cNvPr id="1126" name="Shape 1126"/>
          <p:cNvSpPr/>
          <p:nvPr/>
        </p:nvSpPr>
        <p:spPr>
          <a:xfrm>
            <a:off x="4871990" y="4282480"/>
            <a:ext cx="1448347" cy="755730"/>
          </a:xfrm>
          <a:prstGeom prst="parallelogram">
            <a:avLst>
              <a:gd name="adj" fmla="val 9615"/>
            </a:avLst>
          </a:prstGeom>
          <a:solidFill>
            <a:srgbClr val="F2F2F2"/>
          </a:solidFill>
          <a:ln w="9525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commit log</a:t>
            </a:r>
          </a:p>
        </p:txBody>
      </p:sp>
      <p:sp>
        <p:nvSpPr>
          <p:cNvPr id="1127" name="Shape 1127"/>
          <p:cNvSpPr/>
          <p:nvPr/>
        </p:nvSpPr>
        <p:spPr>
          <a:xfrm>
            <a:off x="5946463" y="1418794"/>
            <a:ext cx="1549783" cy="414172"/>
          </a:xfrm>
          <a:prstGeom prst="roundRect">
            <a:avLst>
              <a:gd name="adj" fmla="val 16667"/>
            </a:avLst>
          </a:prstGeom>
          <a:noFill/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 dirty="0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rPr>
              <a:t>row cache</a:t>
            </a:r>
          </a:p>
        </p:txBody>
      </p:sp>
      <p:sp>
        <p:nvSpPr>
          <p:cNvPr id="1128" name="Shape 1128"/>
          <p:cNvSpPr/>
          <p:nvPr/>
        </p:nvSpPr>
        <p:spPr>
          <a:xfrm>
            <a:off x="5946463" y="2772810"/>
            <a:ext cx="1549783" cy="414172"/>
          </a:xfrm>
          <a:prstGeom prst="roundRect">
            <a:avLst>
              <a:gd name="adj" fmla="val 16667"/>
            </a:avLst>
          </a:prstGeom>
          <a:noFill/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rPr>
              <a:t>key cache</a:t>
            </a:r>
          </a:p>
        </p:txBody>
      </p:sp>
      <p:sp>
        <p:nvSpPr>
          <p:cNvPr id="1129" name="Shape 1129"/>
          <p:cNvSpPr/>
          <p:nvPr/>
        </p:nvSpPr>
        <p:spPr>
          <a:xfrm>
            <a:off x="5946463" y="2321473"/>
            <a:ext cx="1549783" cy="414172"/>
          </a:xfrm>
          <a:prstGeom prst="roundRect">
            <a:avLst>
              <a:gd name="adj" fmla="val 16667"/>
            </a:avLst>
          </a:prstGeom>
          <a:noFill/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rPr>
              <a:t>bloom filter</a:t>
            </a:r>
          </a:p>
        </p:txBody>
      </p:sp>
      <p:cxnSp>
        <p:nvCxnSpPr>
          <p:cNvPr id="1130" name="Shape 1130"/>
          <p:cNvCxnSpPr>
            <a:stCxn id="1127" idx="1"/>
          </p:cNvCxnSpPr>
          <p:nvPr/>
        </p:nvCxnSpPr>
        <p:spPr>
          <a:xfrm rot="10800000">
            <a:off x="5606562" y="1585080"/>
            <a:ext cx="339900" cy="40800"/>
          </a:xfrm>
          <a:prstGeom prst="straightConnector1">
            <a:avLst/>
          </a:prstGeom>
          <a:noFill/>
          <a:ln w="38100" cap="flat">
            <a:solidFill>
              <a:srgbClr val="7F7F7F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131" name="Shape 1131"/>
          <p:cNvCxnSpPr>
            <a:stCxn id="1117" idx="1"/>
          </p:cNvCxnSpPr>
          <p:nvPr/>
        </p:nvCxnSpPr>
        <p:spPr>
          <a:xfrm rot="10800000">
            <a:off x="5543723" y="1616332"/>
            <a:ext cx="402300" cy="460500"/>
          </a:xfrm>
          <a:prstGeom prst="straightConnector1">
            <a:avLst/>
          </a:prstGeom>
          <a:noFill/>
          <a:ln w="38100" cap="flat">
            <a:solidFill>
              <a:srgbClr val="7F7F7F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132" name="Shape 1132"/>
          <p:cNvSpPr txBox="1"/>
          <p:nvPr/>
        </p:nvSpPr>
        <p:spPr>
          <a:xfrm>
            <a:off x="2875509" y="1001976"/>
            <a:ext cx="635023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4000">
                <a:solidFill>
                  <a:srgbClr val="27C70E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3258810" y="1007429"/>
            <a:ext cx="635023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4000">
                <a:solidFill>
                  <a:srgbClr val="27C70E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</a:p>
        </p:txBody>
      </p:sp>
      <p:sp>
        <p:nvSpPr>
          <p:cNvPr id="1134" name="Shape 1134"/>
          <p:cNvSpPr txBox="1">
            <a:spLocks noGrp="1"/>
          </p:cNvSpPr>
          <p:nvPr>
            <p:ph type="body" idx="4"/>
          </p:nvPr>
        </p:nvSpPr>
        <p:spPr>
          <a:xfrm>
            <a:off x="7612561" y="1999397"/>
            <a:ext cx="3123297" cy="322682"/>
          </a:xfrm>
          <a:prstGeom prst="rect">
            <a:avLst/>
          </a:prstGeom>
          <a:noFill/>
          <a:ln>
            <a:noFill/>
          </a:ln>
        </p:spPr>
        <p:txBody>
          <a:bodyPr lIns="0" tIns="0" rIns="91425" bIns="0" anchor="t" anchorCtr="0">
            <a:noAutofit/>
          </a:bodyPr>
          <a:lstStyle/>
          <a:p>
            <a:pPr marL="0" indent="0">
              <a:lnSpc>
                <a:spcPct val="75000"/>
              </a:lnSpc>
              <a:spcBef>
                <a:spcPts val="0"/>
              </a:spcBef>
              <a:buClr>
                <a:schemeClr val="accent1"/>
              </a:buClr>
              <a:buSzPct val="25000"/>
              <a:buNone/>
            </a:pPr>
            <a:r>
              <a:rPr lang="en-US" sz="1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* can be in-memory table</a:t>
            </a:r>
          </a:p>
        </p:txBody>
      </p:sp>
      <p:sp>
        <p:nvSpPr>
          <p:cNvPr id="1135" name="Shape 1135"/>
          <p:cNvSpPr/>
          <p:nvPr/>
        </p:nvSpPr>
        <p:spPr>
          <a:xfrm>
            <a:off x="5695240" y="1847343"/>
            <a:ext cx="793021" cy="2445630"/>
          </a:xfrm>
          <a:custGeom>
            <a:avLst/>
            <a:gdLst/>
            <a:ahLst/>
            <a:cxnLst/>
            <a:rect l="0" t="0" r="0" b="0"/>
            <a:pathLst>
              <a:path w="793022" h="2445631" extrusionOk="0">
                <a:moveTo>
                  <a:pt x="793022" y="2445631"/>
                </a:moveTo>
                <a:cubicBezTo>
                  <a:pt x="538511" y="2309180"/>
                  <a:pt x="284001" y="2172729"/>
                  <a:pt x="152810" y="1952307"/>
                </a:cubicBezTo>
                <a:cubicBezTo>
                  <a:pt x="21619" y="1731885"/>
                  <a:pt x="26868" y="1448486"/>
                  <a:pt x="5877" y="1123101"/>
                </a:cubicBezTo>
                <a:cubicBezTo>
                  <a:pt x="-15114" y="797716"/>
                  <a:pt x="26867" y="0"/>
                  <a:pt x="26867" y="0"/>
                </a:cubicBezTo>
              </a:path>
            </a:pathLst>
          </a:custGeom>
          <a:noFill/>
          <a:ln w="381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36" name="Shape 1136"/>
          <p:cNvSpPr/>
          <p:nvPr/>
        </p:nvSpPr>
        <p:spPr>
          <a:xfrm>
            <a:off x="1699941" y="1662153"/>
            <a:ext cx="3214030" cy="731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lIns="38075" tIns="38075" rIns="38075" bIns="3807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* FROM </a:t>
            </a:r>
            <a:r>
              <a:rPr lang="en-U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email_users</a:t>
            </a:r>
            <a:endParaRPr lang="en-US"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domain= '@</a:t>
            </a:r>
            <a:r>
              <a:rPr lang="en-U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datastax.com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user = ’</a:t>
            </a:r>
            <a:r>
              <a:rPr lang="en-US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rreffner@datastax.com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4BF4D5-7A9A-4B48-BBDE-A47C5B17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42" y="279909"/>
            <a:ext cx="10058869" cy="4977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ea typeface="Arial"/>
                <a:cs typeface="Aharoni" panose="02010803020104030203" pitchFamily="2" charset="-79"/>
                <a:sym typeface="Arial"/>
              </a:rPr>
              <a:t>How Reads Happen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69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1B0A-ED5D-8B4F-9A92-3C0428BF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22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CAP THEORAM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39971-31E3-B541-B9AA-F53419AD2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22" y="1565981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292D50-06F8-5E44-B02C-8D7B6AE9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8"/>
            <a:ext cx="12192000" cy="521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90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/>
          <p:nvPr/>
        </p:nvSpPr>
        <p:spPr>
          <a:xfrm>
            <a:off x="277096" y="190015"/>
            <a:ext cx="7544152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37A97"/>
              </a:buClr>
              <a:buSzPct val="25000"/>
            </a:pPr>
            <a:r>
              <a:rPr lang="en-US" sz="4400" dirty="0">
                <a:solidFill>
                  <a:srgbClr val="002060"/>
                </a:solidFill>
                <a:latin typeface="Aharoni" panose="02010803020104030203" pitchFamily="2" charset="-79"/>
                <a:ea typeface="Arial"/>
                <a:cs typeface="Aharoni" panose="02010803020104030203" pitchFamily="2" charset="-79"/>
                <a:sym typeface="Arial"/>
              </a:rPr>
              <a:t>Transaction Load Balancing</a:t>
            </a:r>
          </a:p>
        </p:txBody>
      </p:sp>
      <p:sp>
        <p:nvSpPr>
          <p:cNvPr id="1165" name="Shape 1165"/>
          <p:cNvSpPr/>
          <p:nvPr/>
        </p:nvSpPr>
        <p:spPr>
          <a:xfrm>
            <a:off x="6532359" y="1697986"/>
            <a:ext cx="4157621" cy="4374594"/>
          </a:xfrm>
          <a:prstGeom prst="rect">
            <a:avLst/>
          </a:prstGeom>
          <a:noFill/>
          <a:ln>
            <a:noFill/>
          </a:ln>
        </p:spPr>
        <p:txBody>
          <a:bodyPr lIns="0" tIns="0" rIns="91425" bIns="0" anchor="t" anchorCtr="0">
            <a:noAutofit/>
          </a:bodyPr>
          <a:lstStyle/>
          <a:p>
            <a:pPr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Driver manages connection pool</a:t>
            </a:r>
          </a:p>
          <a:p>
            <a:pPr>
              <a:spcBef>
                <a:spcPts val="600"/>
              </a:spcBef>
            </a:pPr>
            <a:endParaRPr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Driver has load balancing policies that can be applied</a:t>
            </a:r>
          </a:p>
          <a:p>
            <a:pPr>
              <a:spcBef>
                <a:spcPts val="600"/>
              </a:spcBef>
            </a:pPr>
            <a:endParaRPr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Each transaction has a different connection point in the cluster</a:t>
            </a:r>
          </a:p>
          <a:p>
            <a:pPr>
              <a:spcBef>
                <a:spcPts val="600"/>
              </a:spcBef>
            </a:pPr>
            <a:endParaRPr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 err="1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Asynch</a:t>
            </a: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 operations are faster</a:t>
            </a:r>
          </a:p>
        </p:txBody>
      </p:sp>
      <p:sp>
        <p:nvSpPr>
          <p:cNvPr id="1166" name="Shape 1166"/>
          <p:cNvSpPr/>
          <p:nvPr/>
        </p:nvSpPr>
        <p:spPr>
          <a:xfrm>
            <a:off x="3012242" y="1671140"/>
            <a:ext cx="834519" cy="1005555"/>
          </a:xfrm>
          <a:custGeom>
            <a:avLst/>
            <a:gdLst/>
            <a:ahLst/>
            <a:cxnLst/>
            <a:rect l="0" t="0" r="0" b="0"/>
            <a:pathLst>
              <a:path w="3811" h="3079" extrusionOk="0">
                <a:moveTo>
                  <a:pt x="0" y="217"/>
                </a:moveTo>
                <a:cubicBezTo>
                  <a:pt x="0" y="217"/>
                  <a:pt x="1399" y="0"/>
                  <a:pt x="2540" y="1233"/>
                </a:cubicBezTo>
                <a:cubicBezTo>
                  <a:pt x="3645" y="2427"/>
                  <a:pt x="3810" y="3078"/>
                  <a:pt x="3810" y="3078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67" name="Shape 1167"/>
          <p:cNvSpPr/>
          <p:nvPr/>
        </p:nvSpPr>
        <p:spPr>
          <a:xfrm>
            <a:off x="1980393" y="1200459"/>
            <a:ext cx="1269964" cy="684560"/>
          </a:xfrm>
          <a:prstGeom prst="roundRect">
            <a:avLst>
              <a:gd name="adj" fmla="val 16667"/>
            </a:avLst>
          </a:prstGeom>
          <a:solidFill>
            <a:srgbClr val="B65B32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3639470" y="4644803"/>
            <a:ext cx="1532697" cy="363062"/>
          </a:xfrm>
          <a:prstGeom prst="rect">
            <a:avLst/>
          </a:prstGeom>
          <a:noFill/>
          <a:ln>
            <a:noFill/>
          </a:ln>
        </p:spPr>
        <p:txBody>
          <a:bodyPr lIns="72875" tIns="36425" rIns="72875" bIns="36425" anchor="t" anchorCtr="0">
            <a:noAutofit/>
          </a:bodyPr>
          <a:lstStyle/>
          <a:p>
            <a:pPr>
              <a:buSzPct val="250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Center 1</a:t>
            </a:r>
          </a:p>
        </p:txBody>
      </p:sp>
      <p:sp>
        <p:nvSpPr>
          <p:cNvPr id="1169" name="Shape 1169"/>
          <p:cNvSpPr/>
          <p:nvPr/>
        </p:nvSpPr>
        <p:spPr>
          <a:xfrm>
            <a:off x="2519329" y="2903345"/>
            <a:ext cx="2820096" cy="2820391"/>
          </a:xfrm>
          <a:prstGeom prst="ellipse">
            <a:avLst/>
          </a:prstGeom>
          <a:noFill/>
          <a:ln w="127000" cap="flat">
            <a:solidFill>
              <a:srgbClr val="20637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70" name="Shape 1170"/>
          <p:cNvSpPr/>
          <p:nvPr/>
        </p:nvSpPr>
        <p:spPr>
          <a:xfrm>
            <a:off x="3670622" y="2626765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706043" y="3076799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172" name="Shape 1172"/>
          <p:cNvSpPr/>
          <p:nvPr/>
        </p:nvSpPr>
        <p:spPr>
          <a:xfrm>
            <a:off x="4706044" y="5021345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</a:p>
        </p:txBody>
      </p:sp>
      <p:sp>
        <p:nvSpPr>
          <p:cNvPr id="1173" name="Shape 1173"/>
          <p:cNvSpPr/>
          <p:nvPr/>
        </p:nvSpPr>
        <p:spPr>
          <a:xfrm>
            <a:off x="2616161" y="5024929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</a:p>
        </p:txBody>
      </p:sp>
      <p:sp>
        <p:nvSpPr>
          <p:cNvPr id="1174" name="Shape 1174"/>
          <p:cNvSpPr/>
          <p:nvPr/>
        </p:nvSpPr>
        <p:spPr>
          <a:xfrm>
            <a:off x="2629658" y="3074043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</a:t>
            </a:r>
          </a:p>
        </p:txBody>
      </p:sp>
      <p:sp>
        <p:nvSpPr>
          <p:cNvPr id="1175" name="Shape 1175"/>
          <p:cNvSpPr/>
          <p:nvPr/>
        </p:nvSpPr>
        <p:spPr>
          <a:xfrm>
            <a:off x="2246293" y="4069742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</a:p>
        </p:txBody>
      </p:sp>
      <p:sp>
        <p:nvSpPr>
          <p:cNvPr id="1176" name="Shape 1176"/>
          <p:cNvSpPr/>
          <p:nvPr/>
        </p:nvSpPr>
        <p:spPr>
          <a:xfrm>
            <a:off x="3668658" y="5462286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</a:p>
        </p:txBody>
      </p:sp>
      <p:sp>
        <p:nvSpPr>
          <p:cNvPr id="1177" name="Shape 1177"/>
          <p:cNvSpPr/>
          <p:nvPr/>
        </p:nvSpPr>
        <p:spPr>
          <a:xfrm>
            <a:off x="5061260" y="4066986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</a:p>
        </p:txBody>
      </p:sp>
      <p:sp>
        <p:nvSpPr>
          <p:cNvPr id="1178" name="Shape 1178"/>
          <p:cNvSpPr/>
          <p:nvPr/>
        </p:nvSpPr>
        <p:spPr>
          <a:xfrm>
            <a:off x="2466554" y="1567544"/>
            <a:ext cx="694508" cy="228186"/>
          </a:xfrm>
          <a:prstGeom prst="roundRect">
            <a:avLst>
              <a:gd name="adj" fmla="val 16667"/>
            </a:avLst>
          </a:prstGeom>
          <a:solidFill>
            <a:srgbClr val="B65B32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</a:p>
        </p:txBody>
      </p:sp>
      <p:sp>
        <p:nvSpPr>
          <p:cNvPr id="1179" name="Shape 1179"/>
          <p:cNvSpPr/>
          <p:nvPr/>
        </p:nvSpPr>
        <p:spPr>
          <a:xfrm>
            <a:off x="3264048" y="1770129"/>
            <a:ext cx="1730046" cy="1320095"/>
          </a:xfrm>
          <a:custGeom>
            <a:avLst/>
            <a:gdLst/>
            <a:ahLst/>
            <a:cxnLst/>
            <a:rect l="0" t="0" r="0" b="0"/>
            <a:pathLst>
              <a:path w="1730047" h="1320096" extrusionOk="0">
                <a:moveTo>
                  <a:pt x="0" y="0"/>
                </a:moveTo>
                <a:cubicBezTo>
                  <a:pt x="565848" y="205015"/>
                  <a:pt x="1131697" y="410030"/>
                  <a:pt x="1420038" y="630046"/>
                </a:cubicBezTo>
                <a:cubicBezTo>
                  <a:pt x="1708379" y="850062"/>
                  <a:pt x="1730047" y="1320096"/>
                  <a:pt x="1730047" y="1320096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0" name="Shape 1180"/>
          <p:cNvSpPr/>
          <p:nvPr/>
        </p:nvSpPr>
        <p:spPr>
          <a:xfrm>
            <a:off x="3274049" y="1780130"/>
            <a:ext cx="2306327" cy="2350170"/>
          </a:xfrm>
          <a:custGeom>
            <a:avLst/>
            <a:gdLst/>
            <a:ahLst/>
            <a:cxnLst/>
            <a:rect l="0" t="0" r="0" b="0"/>
            <a:pathLst>
              <a:path w="2306328" h="2350171" extrusionOk="0">
                <a:moveTo>
                  <a:pt x="0" y="0"/>
                </a:moveTo>
                <a:cubicBezTo>
                  <a:pt x="858357" y="444199"/>
                  <a:pt x="1716714" y="888398"/>
                  <a:pt x="2090057" y="1280093"/>
                </a:cubicBezTo>
                <a:cubicBezTo>
                  <a:pt x="2463400" y="1671788"/>
                  <a:pt x="2240061" y="2350171"/>
                  <a:pt x="2240061" y="2350171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1" name="Shape 1181"/>
          <p:cNvSpPr/>
          <p:nvPr/>
        </p:nvSpPr>
        <p:spPr>
          <a:xfrm>
            <a:off x="3274048" y="1770128"/>
            <a:ext cx="2629828" cy="3440250"/>
          </a:xfrm>
          <a:custGeom>
            <a:avLst/>
            <a:gdLst/>
            <a:ahLst/>
            <a:cxnLst/>
            <a:rect l="0" t="0" r="0" b="0"/>
            <a:pathLst>
              <a:path w="2629829" h="3440251" extrusionOk="0">
                <a:moveTo>
                  <a:pt x="0" y="0"/>
                </a:moveTo>
                <a:cubicBezTo>
                  <a:pt x="1116697" y="593376"/>
                  <a:pt x="2233394" y="1186753"/>
                  <a:pt x="2560070" y="1760128"/>
                </a:cubicBezTo>
                <a:cubicBezTo>
                  <a:pt x="2886746" y="2333503"/>
                  <a:pt x="1960053" y="3440251"/>
                  <a:pt x="1960053" y="3440251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2" name="Shape 1182"/>
          <p:cNvSpPr/>
          <p:nvPr/>
        </p:nvSpPr>
        <p:spPr>
          <a:xfrm>
            <a:off x="1897462" y="1890138"/>
            <a:ext cx="1856598" cy="3990290"/>
          </a:xfrm>
          <a:custGeom>
            <a:avLst/>
            <a:gdLst/>
            <a:ahLst/>
            <a:cxnLst/>
            <a:rect l="0" t="0" r="0" b="0"/>
            <a:pathLst>
              <a:path w="1856599" h="3990291" extrusionOk="0">
                <a:moveTo>
                  <a:pt x="266555" y="0"/>
                </a:moveTo>
                <a:cubicBezTo>
                  <a:pt x="64050" y="1272593"/>
                  <a:pt x="-138455" y="2545186"/>
                  <a:pt x="126552" y="3210234"/>
                </a:cubicBezTo>
                <a:cubicBezTo>
                  <a:pt x="391559" y="3875282"/>
                  <a:pt x="1856599" y="3990291"/>
                  <a:pt x="1856599" y="3990291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3" name="Shape 1183"/>
          <p:cNvSpPr/>
          <p:nvPr/>
        </p:nvSpPr>
        <p:spPr>
          <a:xfrm>
            <a:off x="2065125" y="1900140"/>
            <a:ext cx="588904" cy="3330241"/>
          </a:xfrm>
          <a:custGeom>
            <a:avLst/>
            <a:gdLst/>
            <a:ahLst/>
            <a:cxnLst/>
            <a:rect l="0" t="0" r="0" b="0"/>
            <a:pathLst>
              <a:path w="588905" h="3330242" extrusionOk="0">
                <a:moveTo>
                  <a:pt x="88891" y="0"/>
                </a:moveTo>
                <a:cubicBezTo>
                  <a:pt x="22222" y="957570"/>
                  <a:pt x="-44446" y="1915140"/>
                  <a:pt x="38890" y="2470180"/>
                </a:cubicBezTo>
                <a:cubicBezTo>
                  <a:pt x="122226" y="3025220"/>
                  <a:pt x="588905" y="3330242"/>
                  <a:pt x="588905" y="3330242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4" name="Shape 1184"/>
          <p:cNvSpPr/>
          <p:nvPr/>
        </p:nvSpPr>
        <p:spPr>
          <a:xfrm>
            <a:off x="2010448" y="1910139"/>
            <a:ext cx="273573" cy="2260164"/>
          </a:xfrm>
          <a:custGeom>
            <a:avLst/>
            <a:gdLst/>
            <a:ahLst/>
            <a:cxnLst/>
            <a:rect l="0" t="0" r="0" b="0"/>
            <a:pathLst>
              <a:path w="273574" h="2260165" extrusionOk="0">
                <a:moveTo>
                  <a:pt x="143570" y="0"/>
                </a:moveTo>
                <a:cubicBezTo>
                  <a:pt x="62734" y="546706"/>
                  <a:pt x="-18101" y="1093413"/>
                  <a:pt x="3566" y="1470107"/>
                </a:cubicBezTo>
                <a:cubicBezTo>
                  <a:pt x="25233" y="1846801"/>
                  <a:pt x="273574" y="2260165"/>
                  <a:pt x="273574" y="2260165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5" name="Shape 1185"/>
          <p:cNvSpPr/>
          <p:nvPr/>
        </p:nvSpPr>
        <p:spPr>
          <a:xfrm>
            <a:off x="2144016" y="1910139"/>
            <a:ext cx="480012" cy="1330096"/>
          </a:xfrm>
          <a:custGeom>
            <a:avLst/>
            <a:gdLst/>
            <a:ahLst/>
            <a:cxnLst/>
            <a:rect l="0" t="0" r="0" b="0"/>
            <a:pathLst>
              <a:path w="480013" h="1330097" extrusionOk="0">
                <a:moveTo>
                  <a:pt x="0" y="0"/>
                </a:moveTo>
                <a:cubicBezTo>
                  <a:pt x="10000" y="354192"/>
                  <a:pt x="20001" y="708385"/>
                  <a:pt x="100003" y="930068"/>
                </a:cubicBezTo>
                <a:cubicBezTo>
                  <a:pt x="180005" y="1151751"/>
                  <a:pt x="480013" y="1330097"/>
                  <a:pt x="480013" y="1330097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503913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/>
          <p:nvPr/>
        </p:nvSpPr>
        <p:spPr>
          <a:xfrm>
            <a:off x="310126" y="171345"/>
            <a:ext cx="7544152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37A97"/>
              </a:buClr>
              <a:buSzPct val="25000"/>
            </a:pPr>
            <a:r>
              <a:rPr lang="en-US" sz="4400" dirty="0">
                <a:solidFill>
                  <a:srgbClr val="002060"/>
                </a:solidFill>
                <a:latin typeface="Aharoni" panose="02010803020104030203" pitchFamily="2" charset="-79"/>
                <a:ea typeface="Arial"/>
                <a:cs typeface="Aharoni" panose="02010803020104030203" pitchFamily="2" charset="-79"/>
                <a:sym typeface="Arial"/>
              </a:rPr>
              <a:t>Data Partitioning</a:t>
            </a:r>
          </a:p>
        </p:txBody>
      </p:sp>
      <p:sp>
        <p:nvSpPr>
          <p:cNvPr id="1191" name="Shape 1191"/>
          <p:cNvSpPr/>
          <p:nvPr/>
        </p:nvSpPr>
        <p:spPr>
          <a:xfrm>
            <a:off x="6413299" y="801511"/>
            <a:ext cx="4157621" cy="5449814"/>
          </a:xfrm>
          <a:prstGeom prst="rect">
            <a:avLst/>
          </a:prstGeom>
          <a:noFill/>
          <a:ln>
            <a:noFill/>
          </a:ln>
        </p:spPr>
        <p:txBody>
          <a:bodyPr lIns="0" tIns="0" rIns="91425" bIns="0" anchor="t" anchorCtr="0">
            <a:noAutofit/>
          </a:bodyPr>
          <a:lstStyle/>
          <a:p>
            <a:pPr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Driver selects the Coordinator node per operation via load balancing</a:t>
            </a:r>
          </a:p>
          <a:p>
            <a:pPr>
              <a:spcBef>
                <a:spcPts val="600"/>
              </a:spcBef>
            </a:pPr>
            <a:endParaRPr lang="en-US"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Partitioned token ranges</a:t>
            </a: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	Random </a:t>
            </a:r>
            <a:r>
              <a:rPr lang="en-US" sz="2400" dirty="0" err="1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Partitioner</a:t>
            </a:r>
            <a:endParaRPr lang="en-US"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	Murmur3 </a:t>
            </a:r>
            <a:r>
              <a:rPr lang="en-US" sz="2400" dirty="0" err="1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Partitioner</a:t>
            </a:r>
            <a:endParaRPr lang="en-US"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endParaRPr lang="en-US"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Tokens in the range -2</a:t>
            </a:r>
            <a:r>
              <a:rPr lang="en-US" sz="2400" baseline="300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^63</a:t>
            </a: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 to 2</a:t>
            </a:r>
            <a:r>
              <a:rPr lang="en-US" sz="2400" baseline="300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^63</a:t>
            </a: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-1</a:t>
            </a:r>
          </a:p>
          <a:p>
            <a:pPr>
              <a:spcBef>
                <a:spcPts val="600"/>
              </a:spcBef>
              <a:buSzPct val="25000"/>
            </a:pPr>
            <a:endParaRPr lang="en-US"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Each entire row lives on a node</a:t>
            </a:r>
          </a:p>
        </p:txBody>
      </p:sp>
      <p:sp>
        <p:nvSpPr>
          <p:cNvPr id="1192" name="Shape 1192"/>
          <p:cNvSpPr/>
          <p:nvPr/>
        </p:nvSpPr>
        <p:spPr>
          <a:xfrm>
            <a:off x="3012242" y="1671140"/>
            <a:ext cx="834519" cy="1005555"/>
          </a:xfrm>
          <a:custGeom>
            <a:avLst/>
            <a:gdLst/>
            <a:ahLst/>
            <a:cxnLst/>
            <a:rect l="0" t="0" r="0" b="0"/>
            <a:pathLst>
              <a:path w="3811" h="3079" extrusionOk="0">
                <a:moveTo>
                  <a:pt x="0" y="217"/>
                </a:moveTo>
                <a:cubicBezTo>
                  <a:pt x="0" y="217"/>
                  <a:pt x="1399" y="0"/>
                  <a:pt x="2540" y="1233"/>
                </a:cubicBezTo>
                <a:cubicBezTo>
                  <a:pt x="3645" y="2427"/>
                  <a:pt x="3810" y="3078"/>
                  <a:pt x="3810" y="3078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93" name="Shape 1193"/>
          <p:cNvSpPr/>
          <p:nvPr/>
        </p:nvSpPr>
        <p:spPr>
          <a:xfrm>
            <a:off x="1980393" y="1200459"/>
            <a:ext cx="1269964" cy="684560"/>
          </a:xfrm>
          <a:prstGeom prst="roundRect">
            <a:avLst>
              <a:gd name="adj" fmla="val 16667"/>
            </a:avLst>
          </a:prstGeom>
          <a:solidFill>
            <a:srgbClr val="B65B32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</a:p>
        </p:txBody>
      </p:sp>
      <p:sp>
        <p:nvSpPr>
          <p:cNvPr id="1194" name="Shape 1194"/>
          <p:cNvSpPr/>
          <p:nvPr/>
        </p:nvSpPr>
        <p:spPr>
          <a:xfrm>
            <a:off x="2934048" y="3094071"/>
            <a:ext cx="1148154" cy="2049324"/>
          </a:xfrm>
          <a:custGeom>
            <a:avLst/>
            <a:gdLst/>
            <a:ahLst/>
            <a:cxnLst/>
            <a:rect l="0" t="0" r="0" b="0"/>
            <a:pathLst>
              <a:path w="3516" h="6275" extrusionOk="0">
                <a:moveTo>
                  <a:pt x="3048" y="0"/>
                </a:moveTo>
                <a:cubicBezTo>
                  <a:pt x="3048" y="0"/>
                  <a:pt x="3515" y="870"/>
                  <a:pt x="3048" y="2972"/>
                </a:cubicBezTo>
                <a:cubicBezTo>
                  <a:pt x="2540" y="5258"/>
                  <a:pt x="0" y="6274"/>
                  <a:pt x="0" y="6274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95" name="Shape 1195"/>
          <p:cNvSpPr txBox="1"/>
          <p:nvPr/>
        </p:nvSpPr>
        <p:spPr>
          <a:xfrm>
            <a:off x="3639470" y="4644803"/>
            <a:ext cx="1532697" cy="363062"/>
          </a:xfrm>
          <a:prstGeom prst="rect">
            <a:avLst/>
          </a:prstGeom>
          <a:noFill/>
          <a:ln>
            <a:noFill/>
          </a:ln>
        </p:spPr>
        <p:txBody>
          <a:bodyPr lIns="72875" tIns="36425" rIns="72875" bIns="36425" anchor="t" anchorCtr="0">
            <a:noAutofit/>
          </a:bodyPr>
          <a:lstStyle/>
          <a:p>
            <a:pPr>
              <a:buSzPct val="250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Center 1</a:t>
            </a:r>
          </a:p>
        </p:txBody>
      </p:sp>
      <p:sp>
        <p:nvSpPr>
          <p:cNvPr id="1196" name="Shape 1196"/>
          <p:cNvSpPr txBox="1"/>
          <p:nvPr/>
        </p:nvSpPr>
        <p:spPr>
          <a:xfrm>
            <a:off x="3391692" y="1592205"/>
            <a:ext cx="936548" cy="263227"/>
          </a:xfrm>
          <a:prstGeom prst="rect">
            <a:avLst/>
          </a:prstGeom>
          <a:noFill/>
          <a:ln>
            <a:noFill/>
          </a:ln>
        </p:spPr>
        <p:txBody>
          <a:bodyPr lIns="72875" tIns="36425" rIns="72875" bIns="36425" anchor="t" anchorCtr="0">
            <a:noAutofit/>
          </a:bodyPr>
          <a:lstStyle/>
          <a:p>
            <a:pPr>
              <a:buSzPct val="250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key=‘x’;</a:t>
            </a:r>
          </a:p>
        </p:txBody>
      </p:sp>
      <p:sp>
        <p:nvSpPr>
          <p:cNvPr id="1197" name="Shape 1197"/>
          <p:cNvSpPr txBox="1"/>
          <p:nvPr/>
        </p:nvSpPr>
        <p:spPr>
          <a:xfrm>
            <a:off x="3929574" y="2334944"/>
            <a:ext cx="1149459" cy="263227"/>
          </a:xfrm>
          <a:prstGeom prst="rect">
            <a:avLst/>
          </a:prstGeom>
          <a:noFill/>
          <a:ln>
            <a:noFill/>
          </a:ln>
        </p:spPr>
        <p:txBody>
          <a:bodyPr lIns="72875" tIns="36425" rIns="72875" bIns="36425" anchor="t" anchorCtr="0">
            <a:noAutofit/>
          </a:bodyPr>
          <a:lstStyle/>
          <a:p>
            <a:pPr>
              <a:buSzPct val="25000"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hash(key) =&gt; token(43)</a:t>
            </a:r>
          </a:p>
        </p:txBody>
      </p:sp>
      <p:sp>
        <p:nvSpPr>
          <p:cNvPr id="1198" name="Shape 1198"/>
          <p:cNvSpPr/>
          <p:nvPr/>
        </p:nvSpPr>
        <p:spPr>
          <a:xfrm>
            <a:off x="2519329" y="2903345"/>
            <a:ext cx="2820096" cy="2820391"/>
          </a:xfrm>
          <a:prstGeom prst="ellipse">
            <a:avLst/>
          </a:prstGeom>
          <a:noFill/>
          <a:ln w="127000" cap="flat">
            <a:solidFill>
              <a:srgbClr val="20637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99" name="Shape 1199"/>
          <p:cNvSpPr/>
          <p:nvPr/>
        </p:nvSpPr>
        <p:spPr>
          <a:xfrm>
            <a:off x="3670622" y="2626765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</a:p>
        </p:txBody>
      </p:sp>
      <p:sp>
        <p:nvSpPr>
          <p:cNvPr id="1200" name="Shape 1200"/>
          <p:cNvSpPr/>
          <p:nvPr/>
        </p:nvSpPr>
        <p:spPr>
          <a:xfrm>
            <a:off x="4706043" y="3076799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201" name="Shape 1201"/>
          <p:cNvSpPr/>
          <p:nvPr/>
        </p:nvSpPr>
        <p:spPr>
          <a:xfrm>
            <a:off x="4706044" y="5021345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</a:p>
        </p:txBody>
      </p:sp>
      <p:sp>
        <p:nvSpPr>
          <p:cNvPr id="1202" name="Shape 1202"/>
          <p:cNvSpPr/>
          <p:nvPr/>
        </p:nvSpPr>
        <p:spPr>
          <a:xfrm>
            <a:off x="2616161" y="5024929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</a:p>
        </p:txBody>
      </p:sp>
      <p:sp>
        <p:nvSpPr>
          <p:cNvPr id="1203" name="Shape 1203"/>
          <p:cNvSpPr/>
          <p:nvPr/>
        </p:nvSpPr>
        <p:spPr>
          <a:xfrm>
            <a:off x="2629658" y="3074043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</a:t>
            </a:r>
          </a:p>
        </p:txBody>
      </p:sp>
      <p:sp>
        <p:nvSpPr>
          <p:cNvPr id="1204" name="Shape 1204"/>
          <p:cNvSpPr/>
          <p:nvPr/>
        </p:nvSpPr>
        <p:spPr>
          <a:xfrm>
            <a:off x="2246293" y="4069742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</a:p>
        </p:txBody>
      </p:sp>
      <p:sp>
        <p:nvSpPr>
          <p:cNvPr id="1205" name="Shape 1205"/>
          <p:cNvSpPr/>
          <p:nvPr/>
        </p:nvSpPr>
        <p:spPr>
          <a:xfrm>
            <a:off x="3668658" y="5462286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</a:p>
        </p:txBody>
      </p:sp>
      <p:sp>
        <p:nvSpPr>
          <p:cNvPr id="1206" name="Shape 1206"/>
          <p:cNvSpPr/>
          <p:nvPr/>
        </p:nvSpPr>
        <p:spPr>
          <a:xfrm>
            <a:off x="5061260" y="4066986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</a:p>
        </p:txBody>
      </p:sp>
      <p:sp>
        <p:nvSpPr>
          <p:cNvPr id="1207" name="Shape 1207"/>
          <p:cNvSpPr/>
          <p:nvPr/>
        </p:nvSpPr>
        <p:spPr>
          <a:xfrm>
            <a:off x="2466554" y="1567544"/>
            <a:ext cx="694508" cy="228186"/>
          </a:xfrm>
          <a:prstGeom prst="roundRect">
            <a:avLst>
              <a:gd name="adj" fmla="val 16667"/>
            </a:avLst>
          </a:prstGeom>
          <a:solidFill>
            <a:srgbClr val="B65B32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3660492373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/>
          <p:nvPr/>
        </p:nvSpPr>
        <p:spPr>
          <a:xfrm>
            <a:off x="3012242" y="1671140"/>
            <a:ext cx="834519" cy="1005555"/>
          </a:xfrm>
          <a:custGeom>
            <a:avLst/>
            <a:gdLst/>
            <a:ahLst/>
            <a:cxnLst/>
            <a:rect l="0" t="0" r="0" b="0"/>
            <a:pathLst>
              <a:path w="3811" h="3079" extrusionOk="0">
                <a:moveTo>
                  <a:pt x="0" y="217"/>
                </a:moveTo>
                <a:cubicBezTo>
                  <a:pt x="0" y="217"/>
                  <a:pt x="1399" y="0"/>
                  <a:pt x="2540" y="1233"/>
                </a:cubicBezTo>
                <a:cubicBezTo>
                  <a:pt x="3645" y="2427"/>
                  <a:pt x="3810" y="3078"/>
                  <a:pt x="3810" y="3078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22" name="Shape 1222"/>
          <p:cNvSpPr/>
          <p:nvPr/>
        </p:nvSpPr>
        <p:spPr>
          <a:xfrm>
            <a:off x="1980393" y="1200459"/>
            <a:ext cx="1269964" cy="684560"/>
          </a:xfrm>
          <a:prstGeom prst="roundRect">
            <a:avLst>
              <a:gd name="adj" fmla="val 16667"/>
            </a:avLst>
          </a:prstGeom>
          <a:solidFill>
            <a:srgbClr val="B65B32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</a:p>
        </p:txBody>
      </p:sp>
      <p:sp>
        <p:nvSpPr>
          <p:cNvPr id="1223" name="Shape 1223"/>
          <p:cNvSpPr/>
          <p:nvPr/>
        </p:nvSpPr>
        <p:spPr>
          <a:xfrm>
            <a:off x="2934048" y="3094071"/>
            <a:ext cx="1148154" cy="2049324"/>
          </a:xfrm>
          <a:custGeom>
            <a:avLst/>
            <a:gdLst/>
            <a:ahLst/>
            <a:cxnLst/>
            <a:rect l="0" t="0" r="0" b="0"/>
            <a:pathLst>
              <a:path w="3516" h="6275" extrusionOk="0">
                <a:moveTo>
                  <a:pt x="3048" y="0"/>
                </a:moveTo>
                <a:cubicBezTo>
                  <a:pt x="3048" y="0"/>
                  <a:pt x="3515" y="870"/>
                  <a:pt x="3048" y="2972"/>
                </a:cubicBezTo>
                <a:cubicBezTo>
                  <a:pt x="2540" y="5258"/>
                  <a:pt x="0" y="6274"/>
                  <a:pt x="0" y="6274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24" name="Shape 1224"/>
          <p:cNvSpPr/>
          <p:nvPr/>
        </p:nvSpPr>
        <p:spPr>
          <a:xfrm>
            <a:off x="3016993" y="3091132"/>
            <a:ext cx="912711" cy="604508"/>
          </a:xfrm>
          <a:custGeom>
            <a:avLst/>
            <a:gdLst/>
            <a:ahLst/>
            <a:cxnLst/>
            <a:rect l="0" t="0" r="0" b="0"/>
            <a:pathLst>
              <a:path w="2795" h="1851" extrusionOk="0">
                <a:moveTo>
                  <a:pt x="2794" y="0"/>
                </a:moveTo>
                <a:cubicBezTo>
                  <a:pt x="2794" y="0"/>
                  <a:pt x="2540" y="695"/>
                  <a:pt x="2032" y="1203"/>
                </a:cubicBezTo>
                <a:cubicBezTo>
                  <a:pt x="1385" y="1850"/>
                  <a:pt x="0" y="949"/>
                  <a:pt x="0" y="949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25" name="Shape 1225"/>
          <p:cNvSpPr/>
          <p:nvPr/>
        </p:nvSpPr>
        <p:spPr>
          <a:xfrm>
            <a:off x="2685217" y="3094072"/>
            <a:ext cx="1244486" cy="1411502"/>
          </a:xfrm>
          <a:custGeom>
            <a:avLst/>
            <a:gdLst/>
            <a:ahLst/>
            <a:cxnLst/>
            <a:rect l="0" t="0" r="0" b="0"/>
            <a:pathLst>
              <a:path w="3811" h="4322" extrusionOk="0">
                <a:moveTo>
                  <a:pt x="3810" y="0"/>
                </a:moveTo>
                <a:cubicBezTo>
                  <a:pt x="3810" y="0"/>
                  <a:pt x="3810" y="2718"/>
                  <a:pt x="2540" y="3734"/>
                </a:cubicBezTo>
                <a:cubicBezTo>
                  <a:pt x="1607" y="4321"/>
                  <a:pt x="93" y="3763"/>
                  <a:pt x="0" y="3734"/>
                </a:cubicBezTo>
              </a:path>
            </a:pathLst>
          </a:custGeom>
          <a:noFill/>
          <a:ln w="635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26" name="Shape 1226"/>
          <p:cNvSpPr txBox="1"/>
          <p:nvPr/>
        </p:nvSpPr>
        <p:spPr>
          <a:xfrm>
            <a:off x="3639470" y="4644803"/>
            <a:ext cx="1532697" cy="363062"/>
          </a:xfrm>
          <a:prstGeom prst="rect">
            <a:avLst/>
          </a:prstGeom>
          <a:noFill/>
          <a:ln>
            <a:noFill/>
          </a:ln>
        </p:spPr>
        <p:txBody>
          <a:bodyPr lIns="72875" tIns="36425" rIns="72875" bIns="36425" anchor="t" anchorCtr="0">
            <a:noAutofit/>
          </a:bodyPr>
          <a:lstStyle/>
          <a:p>
            <a:pPr>
              <a:buSzPct val="250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Center 1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418872" y="238367"/>
            <a:ext cx="7544152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237A97"/>
              </a:buClr>
              <a:buSzPct val="25000"/>
            </a:pPr>
            <a:r>
              <a:rPr lang="en-US" sz="4400" dirty="0">
                <a:solidFill>
                  <a:srgbClr val="002060"/>
                </a:solidFill>
                <a:latin typeface="Aharoni" panose="02010803020104030203" pitchFamily="2" charset="-79"/>
                <a:ea typeface="Arial"/>
                <a:cs typeface="Aharoni" panose="02010803020104030203" pitchFamily="2" charset="-79"/>
                <a:sym typeface="Arial"/>
              </a:rPr>
              <a:t>Replication</a:t>
            </a:r>
          </a:p>
        </p:txBody>
      </p:sp>
      <p:sp>
        <p:nvSpPr>
          <p:cNvPr id="1228" name="Shape 1228"/>
          <p:cNvSpPr txBox="1"/>
          <p:nvPr/>
        </p:nvSpPr>
        <p:spPr>
          <a:xfrm>
            <a:off x="3391692" y="1592205"/>
            <a:ext cx="936548" cy="263227"/>
          </a:xfrm>
          <a:prstGeom prst="rect">
            <a:avLst/>
          </a:prstGeom>
          <a:noFill/>
          <a:ln>
            <a:noFill/>
          </a:ln>
        </p:spPr>
        <p:txBody>
          <a:bodyPr lIns="72875" tIns="36425" rIns="72875" bIns="36425" anchor="t" anchorCtr="0">
            <a:noAutofit/>
          </a:bodyPr>
          <a:lstStyle/>
          <a:p>
            <a:pPr>
              <a:buSzPct val="250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key=‘x’;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3870501" y="2325101"/>
            <a:ext cx="1149459" cy="263227"/>
          </a:xfrm>
          <a:prstGeom prst="rect">
            <a:avLst/>
          </a:prstGeom>
          <a:noFill/>
          <a:ln>
            <a:noFill/>
          </a:ln>
        </p:spPr>
        <p:txBody>
          <a:bodyPr lIns="72875" tIns="36425" rIns="72875" bIns="36425" anchor="t" anchorCtr="0">
            <a:noAutofit/>
          </a:bodyPr>
          <a:lstStyle/>
          <a:p>
            <a:pPr>
              <a:buSzPct val="250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hash(key) =&gt; token(43)</a:t>
            </a:r>
          </a:p>
        </p:txBody>
      </p:sp>
      <p:sp>
        <p:nvSpPr>
          <p:cNvPr id="1230" name="Shape 1230"/>
          <p:cNvSpPr txBox="1"/>
          <p:nvPr/>
        </p:nvSpPr>
        <p:spPr>
          <a:xfrm>
            <a:off x="2966930" y="5992629"/>
            <a:ext cx="2062489" cy="399595"/>
          </a:xfrm>
          <a:prstGeom prst="rect">
            <a:avLst/>
          </a:prstGeom>
          <a:noFill/>
          <a:ln>
            <a:noFill/>
          </a:ln>
        </p:spPr>
        <p:txBody>
          <a:bodyPr lIns="72875" tIns="36425" rIns="72875" bIns="36425" anchor="t" anchorCtr="0">
            <a:noAutofit/>
          </a:bodyPr>
          <a:lstStyle/>
          <a:p>
            <a:pPr>
              <a:buSzPct val="250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replication factor = 3</a:t>
            </a:r>
          </a:p>
        </p:txBody>
      </p:sp>
      <p:sp>
        <p:nvSpPr>
          <p:cNvPr id="1231" name="Shape 1231"/>
          <p:cNvSpPr/>
          <p:nvPr/>
        </p:nvSpPr>
        <p:spPr>
          <a:xfrm>
            <a:off x="2519329" y="2903345"/>
            <a:ext cx="2820096" cy="2820391"/>
          </a:xfrm>
          <a:prstGeom prst="ellipse">
            <a:avLst/>
          </a:prstGeom>
          <a:noFill/>
          <a:ln w="127000" cap="flat">
            <a:solidFill>
              <a:srgbClr val="20637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32" name="Shape 1232"/>
          <p:cNvSpPr/>
          <p:nvPr/>
        </p:nvSpPr>
        <p:spPr>
          <a:xfrm>
            <a:off x="3670622" y="2626765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</a:p>
        </p:txBody>
      </p:sp>
      <p:sp>
        <p:nvSpPr>
          <p:cNvPr id="1233" name="Shape 1233"/>
          <p:cNvSpPr/>
          <p:nvPr/>
        </p:nvSpPr>
        <p:spPr>
          <a:xfrm>
            <a:off x="4706043" y="3076799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234" name="Shape 1234"/>
          <p:cNvSpPr/>
          <p:nvPr/>
        </p:nvSpPr>
        <p:spPr>
          <a:xfrm>
            <a:off x="4706044" y="5021345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</a:p>
        </p:txBody>
      </p:sp>
      <p:sp>
        <p:nvSpPr>
          <p:cNvPr id="1235" name="Shape 1235"/>
          <p:cNvSpPr/>
          <p:nvPr/>
        </p:nvSpPr>
        <p:spPr>
          <a:xfrm>
            <a:off x="2616161" y="5024929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</a:p>
        </p:txBody>
      </p:sp>
      <p:sp>
        <p:nvSpPr>
          <p:cNvPr id="1236" name="Shape 1236"/>
          <p:cNvSpPr/>
          <p:nvPr/>
        </p:nvSpPr>
        <p:spPr>
          <a:xfrm>
            <a:off x="2629658" y="3074043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</a:t>
            </a:r>
          </a:p>
        </p:txBody>
      </p:sp>
      <p:sp>
        <p:nvSpPr>
          <p:cNvPr id="1237" name="Shape 1237"/>
          <p:cNvSpPr/>
          <p:nvPr/>
        </p:nvSpPr>
        <p:spPr>
          <a:xfrm>
            <a:off x="2246293" y="4069742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</a:p>
        </p:txBody>
      </p:sp>
      <p:sp>
        <p:nvSpPr>
          <p:cNvPr id="1238" name="Shape 1238"/>
          <p:cNvSpPr/>
          <p:nvPr/>
        </p:nvSpPr>
        <p:spPr>
          <a:xfrm>
            <a:off x="3668658" y="5462286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</a:p>
        </p:txBody>
      </p:sp>
      <p:sp>
        <p:nvSpPr>
          <p:cNvPr id="1239" name="Shape 1239"/>
          <p:cNvSpPr/>
          <p:nvPr/>
        </p:nvSpPr>
        <p:spPr>
          <a:xfrm>
            <a:off x="5061260" y="4066986"/>
            <a:ext cx="522290" cy="518243"/>
          </a:xfrm>
          <a:prstGeom prst="ellipse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</a:p>
        </p:txBody>
      </p:sp>
      <p:sp>
        <p:nvSpPr>
          <p:cNvPr id="1240" name="Shape 1240"/>
          <p:cNvSpPr/>
          <p:nvPr/>
        </p:nvSpPr>
        <p:spPr>
          <a:xfrm>
            <a:off x="2466554" y="1567544"/>
            <a:ext cx="694508" cy="228186"/>
          </a:xfrm>
          <a:prstGeom prst="roundRect">
            <a:avLst>
              <a:gd name="adj" fmla="val 16667"/>
            </a:avLst>
          </a:prstGeom>
          <a:solidFill>
            <a:srgbClr val="B65B32"/>
          </a:solidFill>
          <a:ln w="254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</a:p>
        </p:txBody>
      </p:sp>
      <p:sp>
        <p:nvSpPr>
          <p:cNvPr id="1241" name="Shape 1241"/>
          <p:cNvSpPr/>
          <p:nvPr/>
        </p:nvSpPr>
        <p:spPr>
          <a:xfrm>
            <a:off x="6413299" y="496712"/>
            <a:ext cx="4157621" cy="5973762"/>
          </a:xfrm>
          <a:prstGeom prst="rect">
            <a:avLst/>
          </a:prstGeom>
          <a:noFill/>
          <a:ln>
            <a:noFill/>
          </a:ln>
        </p:spPr>
        <p:txBody>
          <a:bodyPr lIns="0" tIns="0" rIns="91425" bIns="0" anchor="t" anchorCtr="0">
            <a:noAutofit/>
          </a:bodyPr>
          <a:lstStyle/>
          <a:p>
            <a:pPr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Replication Factor = # of copies</a:t>
            </a:r>
          </a:p>
          <a:p>
            <a:pPr>
              <a:spcBef>
                <a:spcPts val="600"/>
              </a:spcBef>
            </a:pPr>
            <a:endParaRPr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All replication operations in parallel</a:t>
            </a:r>
          </a:p>
          <a:p>
            <a:pPr>
              <a:spcBef>
                <a:spcPts val="600"/>
              </a:spcBef>
            </a:pPr>
            <a:endParaRPr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“Eventual” = micro- or milliseconds</a:t>
            </a:r>
          </a:p>
          <a:p>
            <a:pPr>
              <a:spcBef>
                <a:spcPts val="600"/>
              </a:spcBef>
            </a:pPr>
            <a:endParaRPr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No master or primary node</a:t>
            </a:r>
          </a:p>
          <a:p>
            <a:pPr>
              <a:spcBef>
                <a:spcPts val="600"/>
              </a:spcBef>
            </a:pPr>
            <a:endParaRPr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Each node acknowledges the op</a:t>
            </a:r>
          </a:p>
          <a:p>
            <a:pPr>
              <a:spcBef>
                <a:spcPts val="600"/>
              </a:spcBef>
              <a:buSzPct val="25000"/>
            </a:pPr>
            <a:endParaRPr lang="en-US"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r>
              <a:rPr lang="en-US" sz="2400" dirty="0">
                <a:solidFill>
                  <a:srgbClr val="595959"/>
                </a:solidFill>
                <a:latin typeface="Apple Chancery" panose="03020702040506060504" pitchFamily="66" charset="-79"/>
                <a:ea typeface="Arial"/>
                <a:cs typeface="Apple Chancery" panose="03020702040506060504" pitchFamily="66" charset="-79"/>
                <a:sym typeface="Arial"/>
              </a:rPr>
              <a:t>Replication Placement Strategy</a:t>
            </a:r>
          </a:p>
          <a:p>
            <a:pPr>
              <a:spcBef>
                <a:spcPts val="600"/>
              </a:spcBef>
              <a:buSzPct val="25000"/>
            </a:pPr>
            <a:endParaRPr lang="en-US"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  <a:p>
            <a:pPr>
              <a:spcBef>
                <a:spcPts val="600"/>
              </a:spcBef>
              <a:buSzPct val="25000"/>
            </a:pPr>
            <a:endParaRPr lang="en-US" sz="2400" dirty="0">
              <a:solidFill>
                <a:srgbClr val="595959"/>
              </a:solidFill>
              <a:latin typeface="Apple Chancery" panose="03020702040506060504" pitchFamily="66" charset="-79"/>
              <a:ea typeface="Arial"/>
              <a:cs typeface="Apple Chancery" panose="03020702040506060504" pitchFamily="66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3339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7547997-EAFA-5646-A676-6A75D21B7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6" y="0"/>
            <a:ext cx="11792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45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F91DE796-2949-0A4E-8235-B46742ED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53" y="0"/>
            <a:ext cx="10773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2B55-CAD8-D245-AE97-96F8A886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9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is Cassandra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311-E4FB-5C40-8D77-A330FEAF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689"/>
            <a:ext cx="10515600" cy="474327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NoSQL Database</a:t>
            </a:r>
            <a:b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Column Oriented</a:t>
            </a:r>
            <a:b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Decentralized Architecture</a:t>
            </a:r>
          </a:p>
          <a:p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Elastically Scalable 	</a:t>
            </a:r>
            <a:b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Tunable Consistency</a:t>
            </a:r>
            <a:b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High Availability </a:t>
            </a:r>
          </a:p>
          <a:p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Very Fast Writes</a:t>
            </a:r>
          </a:p>
        </p:txBody>
      </p:sp>
      <p:sp>
        <p:nvSpPr>
          <p:cNvPr id="4" name="Shape 144">
            <a:extLst>
              <a:ext uri="{FF2B5EF4-FFF2-40B4-BE49-F238E27FC236}">
                <a16:creationId xmlns:a16="http://schemas.microsoft.com/office/drawing/2014/main" id="{4855F9E4-7262-B949-99D9-CB01049E8468}"/>
              </a:ext>
            </a:extLst>
          </p:cNvPr>
          <p:cNvSpPr/>
          <p:nvPr/>
        </p:nvSpPr>
        <p:spPr>
          <a:xfrm>
            <a:off x="7473364" y="1988668"/>
            <a:ext cx="3148339" cy="3151744"/>
          </a:xfrm>
          <a:prstGeom prst="ellipse">
            <a:avLst/>
          </a:prstGeom>
          <a:noFill/>
          <a:ln w="254000" cap="flat">
            <a:solidFill>
              <a:srgbClr val="20637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b="1" i="0" u="none" strike="noStrike" cap="none" baseline="0" dirty="0" err="1">
                <a:solidFill>
                  <a:srgbClr val="FF0000"/>
                </a:solidFill>
                <a:latin typeface="Apple Chancery" panose="03020702040506060504" pitchFamily="66" charset="-79"/>
                <a:ea typeface="Helvetica Neue"/>
                <a:cs typeface="Apple Chancery" panose="03020702040506060504" pitchFamily="66" charset="-79"/>
                <a:sym typeface="Helvetica Neue"/>
              </a:rPr>
              <a:t>Cassandara</a:t>
            </a:r>
            <a:endParaRPr lang="en-US" sz="2400" b="1" i="0" u="none" strike="noStrike" cap="none" baseline="0" dirty="0">
              <a:solidFill>
                <a:srgbClr val="FF0000"/>
              </a:solidFill>
              <a:latin typeface="Apple Chancery" panose="03020702040506060504" pitchFamily="66" charset="-79"/>
              <a:ea typeface="Helvetica Neue"/>
              <a:cs typeface="Apple Chancery" panose="03020702040506060504" pitchFamily="66" charset="-79"/>
              <a:sym typeface="Helvetica Neue"/>
            </a:endParaRPr>
          </a:p>
        </p:txBody>
      </p:sp>
      <p:sp>
        <p:nvSpPr>
          <p:cNvPr id="5" name="Shape 145">
            <a:extLst>
              <a:ext uri="{FF2B5EF4-FFF2-40B4-BE49-F238E27FC236}">
                <a16:creationId xmlns:a16="http://schemas.microsoft.com/office/drawing/2014/main" id="{60D57C61-09C8-F94D-AC1E-12BDEE29A531}"/>
              </a:ext>
            </a:extLst>
          </p:cNvPr>
          <p:cNvSpPr/>
          <p:nvPr/>
        </p:nvSpPr>
        <p:spPr>
          <a:xfrm>
            <a:off x="8584543" y="1532521"/>
            <a:ext cx="925979" cy="912294"/>
          </a:xfrm>
          <a:prstGeom prst="flowChartConnector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N1</a:t>
            </a:r>
            <a:endParaRPr sz="1800" b="0" i="0" u="none" strike="noStrike" cap="none" baseline="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" name="Shape 145">
            <a:extLst>
              <a:ext uri="{FF2B5EF4-FFF2-40B4-BE49-F238E27FC236}">
                <a16:creationId xmlns:a16="http://schemas.microsoft.com/office/drawing/2014/main" id="{1B40377C-F964-5444-9BCD-BB6115A876C8}"/>
              </a:ext>
            </a:extLst>
          </p:cNvPr>
          <p:cNvSpPr/>
          <p:nvPr/>
        </p:nvSpPr>
        <p:spPr>
          <a:xfrm>
            <a:off x="6916220" y="3255941"/>
            <a:ext cx="925979" cy="912294"/>
          </a:xfrm>
          <a:prstGeom prst="flowChartConnector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N4</a:t>
            </a:r>
            <a:endParaRPr sz="1800" b="0" i="0" u="none" strike="noStrike" cap="none" baseline="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Shape 145">
            <a:extLst>
              <a:ext uri="{FF2B5EF4-FFF2-40B4-BE49-F238E27FC236}">
                <a16:creationId xmlns:a16="http://schemas.microsoft.com/office/drawing/2014/main" id="{B683BA95-027E-7E47-AC50-F0096FFB0A07}"/>
              </a:ext>
            </a:extLst>
          </p:cNvPr>
          <p:cNvSpPr/>
          <p:nvPr/>
        </p:nvSpPr>
        <p:spPr>
          <a:xfrm>
            <a:off x="8644613" y="4709925"/>
            <a:ext cx="925979" cy="912294"/>
          </a:xfrm>
          <a:prstGeom prst="flowChartConnector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N3</a:t>
            </a:r>
            <a:endParaRPr sz="1800" b="0" i="0" u="none" strike="noStrike" cap="none" baseline="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" name="Shape 145">
            <a:extLst>
              <a:ext uri="{FF2B5EF4-FFF2-40B4-BE49-F238E27FC236}">
                <a16:creationId xmlns:a16="http://schemas.microsoft.com/office/drawing/2014/main" id="{6CA0DC9D-6070-9F41-90C8-604DED9FF477}"/>
              </a:ext>
            </a:extLst>
          </p:cNvPr>
          <p:cNvSpPr/>
          <p:nvPr/>
        </p:nvSpPr>
        <p:spPr>
          <a:xfrm>
            <a:off x="10252868" y="3108393"/>
            <a:ext cx="925979" cy="912294"/>
          </a:xfrm>
          <a:prstGeom prst="flowChartConnector">
            <a:avLst/>
          </a:prstGeom>
          <a:solidFill>
            <a:srgbClr val="B65B32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N2</a:t>
            </a:r>
            <a:endParaRPr sz="1800" b="0" i="0" u="none" strike="noStrike" cap="none" baseline="0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484787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A5A9E-F881-CC41-88D9-4FB34837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79"/>
            <a:ext cx="12192000" cy="64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47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8CBCC8-FA65-4840-8214-DA58B7C1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61" y="0"/>
            <a:ext cx="8688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4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11F0B0-BBDF-FF4B-9C16-981A802B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315" y="0"/>
            <a:ext cx="7389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24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328475-46AB-9E41-B30B-2FC85132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381" y="0"/>
            <a:ext cx="704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79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2C0313-14B4-F240-80C4-16B6E2EC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23" y="0"/>
            <a:ext cx="8179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0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7B15-9077-2546-9950-144EE09B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57" y="849331"/>
            <a:ext cx="9753600" cy="48768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4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  <a:r>
              <a:rPr lang="en-US" sz="4800" dirty="0"/>
              <a:t>: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Domain-based model</a:t>
            </a:r>
            <a:br>
              <a:rPr lang="en-US" sz="4000" dirty="0">
                <a:solidFill>
                  <a:schemeClr val="accent6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br>
              <a:rPr lang="en-US" sz="2800" dirty="0"/>
            </a:br>
            <a:br>
              <a:rPr lang="en-US" sz="4800" dirty="0"/>
            </a:br>
            <a:r>
              <a:rPr lang="en-US" sz="66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Cassandra:</a:t>
            </a:r>
            <a:r>
              <a:rPr lang="en-US" sz="4800" dirty="0"/>
              <a:t> </a:t>
            </a:r>
            <a:r>
              <a:rPr lang="en-US" sz="40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Query-based model</a:t>
            </a:r>
            <a:br>
              <a:rPr lang="en-US" dirty="0">
                <a:solidFill>
                  <a:srgbClr val="C00000"/>
                </a:solidFill>
              </a:rPr>
            </a:br>
            <a:endParaRPr 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10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4FAC-D184-2C4A-8432-B6FFF6FA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1049867"/>
            <a:ext cx="1295400" cy="3154362"/>
          </a:xfrm>
          <a:ln>
            <a:miter lim="800000"/>
            <a:headEnd/>
            <a:tailEnd/>
          </a:ln>
        </p:spPr>
        <p:txBody>
          <a:bodyPr vert="vert270" rtlCol="0"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</a:p>
        </p:txBody>
      </p:sp>
      <p:pic>
        <p:nvPicPr>
          <p:cNvPr id="44035" name="Content Placeholder 4" descr="rdbms-hotel.jpg">
            <a:extLst>
              <a:ext uri="{FF2B5EF4-FFF2-40B4-BE49-F238E27FC236}">
                <a16:creationId xmlns:a16="http://schemas.microsoft.com/office/drawing/2014/main" id="{86F861F4-5C84-5C4A-9D08-AB6A91F0C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5089" y="1286933"/>
            <a:ext cx="7691438" cy="3962400"/>
          </a:xfrm>
        </p:spPr>
      </p:pic>
    </p:spTree>
    <p:extLst>
      <p:ext uri="{BB962C8B-B14F-4D97-AF65-F5344CB8AC3E}">
        <p14:creationId xmlns:p14="http://schemas.microsoft.com/office/powerpoint/2010/main" val="487585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C017-2241-B946-986E-6605996A6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78" y="860778"/>
            <a:ext cx="1447800" cy="4144962"/>
          </a:xfrm>
          <a:ln>
            <a:miter lim="800000"/>
            <a:headEnd/>
            <a:tailEnd/>
          </a:ln>
        </p:spPr>
        <p:txBody>
          <a:bodyPr vert="vert270" rtlCol="0"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CASSANDRA</a:t>
            </a:r>
          </a:p>
        </p:txBody>
      </p:sp>
      <p:pic>
        <p:nvPicPr>
          <p:cNvPr id="45059" name="Content Placeholder 3" descr="Cassandra-Hotel-Design-sa.jpg">
            <a:extLst>
              <a:ext uri="{FF2B5EF4-FFF2-40B4-BE49-F238E27FC236}">
                <a16:creationId xmlns:a16="http://schemas.microsoft.com/office/drawing/2014/main" id="{FB0E98CE-5C89-6B4B-85C7-B0B7BBA8D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01245" y="578557"/>
            <a:ext cx="7010400" cy="6007100"/>
          </a:xfrm>
        </p:spPr>
      </p:pic>
    </p:spTree>
    <p:extLst>
      <p:ext uri="{BB962C8B-B14F-4D97-AF65-F5344CB8AC3E}">
        <p14:creationId xmlns:p14="http://schemas.microsoft.com/office/powerpoint/2010/main" val="3000204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2B55-CAD8-D245-AE97-96F8A886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6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is Cassandra a great fit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311-E4FB-5C40-8D77-A330FEAF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89" y="1376363"/>
            <a:ext cx="11198578" cy="5396090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Writes exceed reads by a large margin.</a:t>
            </a:r>
          </a:p>
          <a:p>
            <a:pPr marL="0" indent="0">
              <a:buNone/>
            </a:pP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Data is rarely updated and when updates are made they are idempotent.</a:t>
            </a:r>
          </a:p>
          <a:p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Read Access is by a known primary key.</a:t>
            </a:r>
          </a:p>
          <a:p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Data can be partitioned via a key that allows the database to be spread evenly across multiple nodes.</a:t>
            </a:r>
          </a:p>
          <a:p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There is no need for joins or aggregates.</a:t>
            </a:r>
            <a:b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3552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2B55-CAD8-D245-AE97-96F8A886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is Cassandra not a Good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311-E4FB-5C40-8D77-A330FEAF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79563"/>
            <a:ext cx="11198578" cy="5396090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Tables have multiple access paths. Example: lots of secondary indexes.</a:t>
            </a:r>
            <a:b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Cassandra does not do ACID. LSD, Sulphuric or any other kind.</a:t>
            </a:r>
            <a:b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Aggregates</a:t>
            </a:r>
            <a:b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Joins</a:t>
            </a:r>
            <a:b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Updates</a:t>
            </a:r>
            <a:b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Transactions</a:t>
            </a:r>
            <a:endParaRPr lang="en-US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13364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2B55-CAD8-D245-AE97-96F8A886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35" y="11893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Representation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CCFF9D-5815-114A-A6F5-B37BC4368BE6}"/>
              </a:ext>
            </a:extLst>
          </p:cNvPr>
          <p:cNvGrpSpPr/>
          <p:nvPr/>
        </p:nvGrpSpPr>
        <p:grpSpPr>
          <a:xfrm>
            <a:off x="1721556" y="1866429"/>
            <a:ext cx="8229600" cy="4525963"/>
            <a:chOff x="0" y="0"/>
            <a:chExt cx="8229600" cy="452596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079341-1F1A-1349-A1D2-0FFEE3449988}"/>
                </a:ext>
              </a:extLst>
            </p:cNvPr>
            <p:cNvSpPr/>
            <p:nvPr/>
          </p:nvSpPr>
          <p:spPr>
            <a:xfrm>
              <a:off x="0" y="0"/>
              <a:ext cx="8229600" cy="4525963"/>
            </a:xfrm>
            <a:prstGeom prst="roundRect">
              <a:avLst>
                <a:gd name="adj" fmla="val 8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25933E20-F232-B749-976A-7F1D5346B6C3}"/>
                </a:ext>
              </a:extLst>
            </p:cNvPr>
            <p:cNvSpPr txBox="1"/>
            <p:nvPr/>
          </p:nvSpPr>
          <p:spPr>
            <a:xfrm>
              <a:off x="112677" y="112677"/>
              <a:ext cx="8004246" cy="43006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3512650" numCol="1" spcCol="1270" anchor="t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 err="1"/>
                <a:t>Keyspace</a:t>
              </a:r>
              <a:endParaRPr lang="en-US" sz="38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86DCF9-6DE3-234B-BEA0-47D0550C7AD0}"/>
              </a:ext>
            </a:extLst>
          </p:cNvPr>
          <p:cNvGrpSpPr/>
          <p:nvPr/>
        </p:nvGrpSpPr>
        <p:grpSpPr>
          <a:xfrm>
            <a:off x="1934069" y="2939935"/>
            <a:ext cx="1234440" cy="3168174"/>
            <a:chOff x="228317" y="1108901"/>
            <a:chExt cx="1234440" cy="316817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DDBAED4-CDFC-F34F-8CFB-64467F47E324}"/>
                </a:ext>
              </a:extLst>
            </p:cNvPr>
            <p:cNvSpPr/>
            <p:nvPr/>
          </p:nvSpPr>
          <p:spPr>
            <a:xfrm>
              <a:off x="228317" y="1108901"/>
              <a:ext cx="1234440" cy="3168174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DF17182E-9910-924E-B18A-5B10CBD4D546}"/>
                </a:ext>
              </a:extLst>
            </p:cNvPr>
            <p:cNvSpPr txBox="1"/>
            <p:nvPr/>
          </p:nvSpPr>
          <p:spPr>
            <a:xfrm>
              <a:off x="266280" y="1146864"/>
              <a:ext cx="1158514" cy="30922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Library Catalog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08FD95-CE2D-704D-980D-50EE09824074}"/>
              </a:ext>
            </a:extLst>
          </p:cNvPr>
          <p:cNvGrpSpPr/>
          <p:nvPr/>
        </p:nvGrpSpPr>
        <p:grpSpPr>
          <a:xfrm>
            <a:off x="3314524" y="2986365"/>
            <a:ext cx="6377940" cy="3168174"/>
            <a:chOff x="1645920" y="1131490"/>
            <a:chExt cx="6377940" cy="316817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33F4B0A-880C-3C46-9BAB-3F68699946E3}"/>
                </a:ext>
              </a:extLst>
            </p:cNvPr>
            <p:cNvSpPr/>
            <p:nvPr/>
          </p:nvSpPr>
          <p:spPr>
            <a:xfrm>
              <a:off x="1645920" y="1131490"/>
              <a:ext cx="6377940" cy="3168174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82FA8C2F-A2CB-6443-8D1C-A63C9D22ACF4}"/>
                </a:ext>
              </a:extLst>
            </p:cNvPr>
            <p:cNvSpPr txBox="1"/>
            <p:nvPr/>
          </p:nvSpPr>
          <p:spPr>
            <a:xfrm>
              <a:off x="1743352" y="1228922"/>
              <a:ext cx="6183076" cy="2973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2011791" numCol="1" spcCol="1270" anchor="t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C</a:t>
              </a:r>
              <a:r>
                <a:rPr lang="en-US" sz="3800" kern="1200" dirty="0"/>
                <a:t>olumn family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C01407-8802-A348-AC19-0295BAC75C61}"/>
              </a:ext>
            </a:extLst>
          </p:cNvPr>
          <p:cNvGrpSpPr/>
          <p:nvPr/>
        </p:nvGrpSpPr>
        <p:grpSpPr>
          <a:xfrm>
            <a:off x="3539094" y="3873155"/>
            <a:ext cx="1275588" cy="1821700"/>
            <a:chOff x="1805368" y="2240351"/>
            <a:chExt cx="1275588" cy="18217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07B7E3C-5697-7649-9FFE-3266B16FE1E0}"/>
                </a:ext>
              </a:extLst>
            </p:cNvPr>
            <p:cNvSpPr/>
            <p:nvPr/>
          </p:nvSpPr>
          <p:spPr>
            <a:xfrm>
              <a:off x="1805368" y="2240351"/>
              <a:ext cx="1275588" cy="1821700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1A6A830A-1D80-174F-8D2C-9D9D3675B8DB}"/>
                </a:ext>
              </a:extLst>
            </p:cNvPr>
            <p:cNvSpPr txBox="1"/>
            <p:nvPr/>
          </p:nvSpPr>
          <p:spPr>
            <a:xfrm>
              <a:off x="1844597" y="2279580"/>
              <a:ext cx="1197130" cy="1743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Book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41A128-575E-8143-BF97-F5C48EC5712C}"/>
              </a:ext>
            </a:extLst>
          </p:cNvPr>
          <p:cNvGrpSpPr/>
          <p:nvPr/>
        </p:nvGrpSpPr>
        <p:grpSpPr>
          <a:xfrm>
            <a:off x="4921143" y="3878812"/>
            <a:ext cx="4567428" cy="1810385"/>
            <a:chOff x="3250692" y="2262981"/>
            <a:chExt cx="4567428" cy="181038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A262DA6-637B-4948-AC15-8BFE877B4965}"/>
                </a:ext>
              </a:extLst>
            </p:cNvPr>
            <p:cNvSpPr/>
            <p:nvPr/>
          </p:nvSpPr>
          <p:spPr>
            <a:xfrm>
              <a:off x="3250692" y="2262981"/>
              <a:ext cx="4567428" cy="1810385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>
              <a:extLst>
                <a:ext uri="{FF2B5EF4-FFF2-40B4-BE49-F238E27FC236}">
                  <a16:creationId xmlns:a16="http://schemas.microsoft.com/office/drawing/2014/main" id="{4F915E39-69C8-B241-967F-FB969F808191}"/>
                </a:ext>
              </a:extLst>
            </p:cNvPr>
            <p:cNvSpPr txBox="1"/>
            <p:nvPr/>
          </p:nvSpPr>
          <p:spPr>
            <a:xfrm>
              <a:off x="3306368" y="2318657"/>
              <a:ext cx="4456076" cy="16990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021862" numCol="1" spcCol="1270" anchor="t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/>
                <a:t>Column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136D5B-90A5-7F4A-A0EB-FB0305133D79}"/>
              </a:ext>
            </a:extLst>
          </p:cNvPr>
          <p:cNvGrpSpPr/>
          <p:nvPr/>
        </p:nvGrpSpPr>
        <p:grpSpPr>
          <a:xfrm>
            <a:off x="4838933" y="4618733"/>
            <a:ext cx="1543600" cy="814673"/>
            <a:chOff x="3238673" y="3077654"/>
            <a:chExt cx="1543600" cy="81467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96FBE47-6957-7849-A4BC-29F653907E0B}"/>
                </a:ext>
              </a:extLst>
            </p:cNvPr>
            <p:cNvSpPr/>
            <p:nvPr/>
          </p:nvSpPr>
          <p:spPr>
            <a:xfrm>
              <a:off x="3364877" y="3077654"/>
              <a:ext cx="1417396" cy="814673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Rounded Rectangle 4">
              <a:extLst>
                <a:ext uri="{FF2B5EF4-FFF2-40B4-BE49-F238E27FC236}">
                  <a16:creationId xmlns:a16="http://schemas.microsoft.com/office/drawing/2014/main" id="{8CBCDB5E-83F8-D945-9B80-8DB0FC100094}"/>
                </a:ext>
              </a:extLst>
            </p:cNvPr>
            <p:cNvSpPr txBox="1"/>
            <p:nvPr/>
          </p:nvSpPr>
          <p:spPr>
            <a:xfrm>
              <a:off x="3238673" y="3116369"/>
              <a:ext cx="1367288" cy="764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 err="1"/>
                <a:t>book_id</a:t>
              </a:r>
              <a:endParaRPr lang="en-US" sz="1900" kern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AF09D6-D68C-4A4C-9743-06BACBD1ACCB}"/>
              </a:ext>
            </a:extLst>
          </p:cNvPr>
          <p:cNvGrpSpPr/>
          <p:nvPr/>
        </p:nvGrpSpPr>
        <p:grpSpPr>
          <a:xfrm>
            <a:off x="6426527" y="4630125"/>
            <a:ext cx="1417396" cy="814673"/>
            <a:chOff x="3364877" y="3077654"/>
            <a:chExt cx="1417396" cy="81467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C736270-F983-7E48-8608-517997C2C5FC}"/>
                </a:ext>
              </a:extLst>
            </p:cNvPr>
            <p:cNvSpPr/>
            <p:nvPr/>
          </p:nvSpPr>
          <p:spPr>
            <a:xfrm>
              <a:off x="3364877" y="3077654"/>
              <a:ext cx="1417396" cy="814673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Rounded Rectangle 4">
              <a:extLst>
                <a:ext uri="{FF2B5EF4-FFF2-40B4-BE49-F238E27FC236}">
                  <a16:creationId xmlns:a16="http://schemas.microsoft.com/office/drawing/2014/main" id="{21E72691-0EA2-CB4D-A585-269086EE675C}"/>
                </a:ext>
              </a:extLst>
            </p:cNvPr>
            <p:cNvSpPr txBox="1"/>
            <p:nvPr/>
          </p:nvSpPr>
          <p:spPr>
            <a:xfrm>
              <a:off x="3389931" y="3102708"/>
              <a:ext cx="1367288" cy="764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 err="1"/>
                <a:t>book_</a:t>
              </a:r>
              <a:r>
                <a:rPr lang="en-US" sz="1900" dirty="0" err="1"/>
                <a:t>name</a:t>
              </a:r>
              <a:endParaRPr lang="en-US" sz="1900" kern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C2B6A20-CCAA-F342-95EA-0485E1EC5A84}"/>
              </a:ext>
            </a:extLst>
          </p:cNvPr>
          <p:cNvGrpSpPr/>
          <p:nvPr/>
        </p:nvGrpSpPr>
        <p:grpSpPr>
          <a:xfrm>
            <a:off x="7906818" y="4618732"/>
            <a:ext cx="1417396" cy="814673"/>
            <a:chOff x="3364877" y="3077654"/>
            <a:chExt cx="1417396" cy="814673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84DDB24-BEBE-7443-AE6F-58D04A6A9694}"/>
                </a:ext>
              </a:extLst>
            </p:cNvPr>
            <p:cNvSpPr/>
            <p:nvPr/>
          </p:nvSpPr>
          <p:spPr>
            <a:xfrm>
              <a:off x="3364877" y="3077654"/>
              <a:ext cx="1417396" cy="814673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Rounded Rectangle 4">
              <a:extLst>
                <a:ext uri="{FF2B5EF4-FFF2-40B4-BE49-F238E27FC236}">
                  <a16:creationId xmlns:a16="http://schemas.microsoft.com/office/drawing/2014/main" id="{A9790101-3834-D647-B017-113C71F8F446}"/>
                </a:ext>
              </a:extLst>
            </p:cNvPr>
            <p:cNvSpPr txBox="1"/>
            <p:nvPr/>
          </p:nvSpPr>
          <p:spPr>
            <a:xfrm>
              <a:off x="3389931" y="3102708"/>
              <a:ext cx="1367288" cy="764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 err="1"/>
                <a:t>book_</a:t>
              </a:r>
              <a:r>
                <a:rPr lang="en-US" sz="1900" dirty="0" err="1"/>
                <a:t>type</a:t>
              </a:r>
              <a:endParaRPr lang="en-US" sz="1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0269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2B55-CAD8-D245-AE97-96F8A886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Cassandra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311-E4FB-5C40-8D77-A330FEAF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56" y="1325563"/>
            <a:ext cx="11198578" cy="5396090"/>
          </a:xfrm>
        </p:spPr>
        <p:txBody>
          <a:bodyPr>
            <a:normAutofit/>
          </a:bodyPr>
          <a:lstStyle/>
          <a:p>
            <a:pPr fontAlgn="t"/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Transaction logging: Purchases, test scores, movies watched and movie latest location.</a:t>
            </a:r>
            <a:b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fontAlgn="t"/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Storing time series data (as long as you do your own aggregates).</a:t>
            </a:r>
            <a:b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fontAlgn="t"/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Tracking pretty much anything including order status, packages, inventory, supply chain etc.</a:t>
            </a:r>
            <a:b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fontAlgn="t"/>
            <a:r>
              <a:rPr lang="en-IN" sz="2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GeoSpatial</a:t>
            </a:r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Data, Survey Data.</a:t>
            </a:r>
            <a:b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fontAlgn="t"/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Weather service history.</a:t>
            </a:r>
            <a:b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fontAlgn="t"/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Internet of things status and event history.</a:t>
            </a:r>
            <a:b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IN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fontAlgn="t"/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Telematics: IOT for cars and trucks.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4796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503922-F82F-FA40-A722-7E353399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89" y="643466"/>
            <a:ext cx="771082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4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9F755F-CB28-0D4D-8235-2B176AAE2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55" y="0"/>
            <a:ext cx="10555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5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B74C6-2C95-974F-822C-6D5FF617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57" y="0"/>
            <a:ext cx="10517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3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212A77-1123-1A4C-A667-B26E6AFE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77" y="0"/>
            <a:ext cx="7563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5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B2E89C-5F9B-8D4B-8803-24676481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83" y="0"/>
            <a:ext cx="9238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618</Words>
  <Application>Microsoft Macintosh PowerPoint</Application>
  <PresentationFormat>Widescreen</PresentationFormat>
  <Paragraphs>191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Aharoni</vt:lpstr>
      <vt:lpstr>Apple Chancery</vt:lpstr>
      <vt:lpstr>Arial</vt:lpstr>
      <vt:lpstr>Cabin</vt:lpstr>
      <vt:lpstr>Calibri</vt:lpstr>
      <vt:lpstr>Calibri Light</vt:lpstr>
      <vt:lpstr>Helvetica Neue</vt:lpstr>
      <vt:lpstr>Office Theme</vt:lpstr>
      <vt:lpstr>PowerPoint Presentation</vt:lpstr>
      <vt:lpstr>Cassandra goals for the day !!!!!!!</vt:lpstr>
      <vt:lpstr>What is Cassandra ?</vt:lpstr>
      <vt:lpstr>Data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Primary Key</vt:lpstr>
      <vt:lpstr>Cassandara Data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Writes Happen</vt:lpstr>
      <vt:lpstr>How Reads Happen</vt:lpstr>
      <vt:lpstr>CAP THEORAM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RDBMS: Domain-based model   Cassandra: Query-based model </vt:lpstr>
      <vt:lpstr>RDBMS</vt:lpstr>
      <vt:lpstr>CASSANDRA</vt:lpstr>
      <vt:lpstr>When is Cassandra a great fit ?</vt:lpstr>
      <vt:lpstr>When is Cassandra not a Good fit?</vt:lpstr>
      <vt:lpstr>Cassandra Use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Shenoy</dc:creator>
  <cp:lastModifiedBy>Abhishek Shenoy</cp:lastModifiedBy>
  <cp:revision>9</cp:revision>
  <dcterms:created xsi:type="dcterms:W3CDTF">2019-12-25T13:22:13Z</dcterms:created>
  <dcterms:modified xsi:type="dcterms:W3CDTF">2019-12-26T01:40:41Z</dcterms:modified>
</cp:coreProperties>
</file>